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11" r:id="rId2"/>
    <p:sldId id="712" r:id="rId3"/>
    <p:sldId id="713" r:id="rId4"/>
    <p:sldId id="714" r:id="rId5"/>
    <p:sldId id="715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  <p:sldId id="730" r:id="rId21"/>
    <p:sldId id="731" r:id="rId22"/>
    <p:sldId id="687" r:id="rId23"/>
    <p:sldId id="649" r:id="rId24"/>
    <p:sldId id="669" r:id="rId25"/>
    <p:sldId id="652" r:id="rId26"/>
    <p:sldId id="654" r:id="rId27"/>
    <p:sldId id="704" r:id="rId28"/>
    <p:sldId id="653" r:id="rId29"/>
    <p:sldId id="659" r:id="rId30"/>
    <p:sldId id="688" r:id="rId31"/>
    <p:sldId id="693" r:id="rId32"/>
    <p:sldId id="707" r:id="rId33"/>
    <p:sldId id="710" r:id="rId34"/>
  </p:sldIdLst>
  <p:sldSz cx="9144000" cy="6858000" type="screen4x3"/>
  <p:notesSz cx="6769100" cy="9906000"/>
  <p:defaultTextStyle>
    <a:defPPr>
      <a:defRPr lang="ru-RU"/>
    </a:defPPr>
    <a:lvl1pPr marL="0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2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3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6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7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49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91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2" algn="l" defTabSz="9140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  <p15:guide id="11" pos="3369">
          <p15:clr>
            <a:srgbClr val="A4A3A4"/>
          </p15:clr>
        </p15:guide>
        <p15:guide id="12" pos="827">
          <p15:clr>
            <a:srgbClr val="A4A3A4"/>
          </p15:clr>
        </p15:guide>
        <p15:guide id="13" pos="6010">
          <p15:clr>
            <a:srgbClr val="A4A3A4"/>
          </p15:clr>
        </p15:guide>
        <p15:guide id="14" pos="607">
          <p15:clr>
            <a:srgbClr val="A4A3A4"/>
          </p15:clr>
        </p15:guide>
        <p15:guide id="15" orient="horz" pos="2160">
          <p15:clr>
            <a:srgbClr val="A4A3A4"/>
          </p15:clr>
        </p15:guide>
        <p15:guide id="16" orient="horz" pos="1012">
          <p15:clr>
            <a:srgbClr val="A4A3A4"/>
          </p15:clr>
        </p15:guide>
        <p15:guide id="17" orient="horz" pos="316">
          <p15:clr>
            <a:srgbClr val="A4A3A4"/>
          </p15:clr>
        </p15:guide>
        <p15:guide id="18" orient="horz" pos="4055">
          <p15:clr>
            <a:srgbClr val="A4A3A4"/>
          </p15:clr>
        </p15:guide>
        <p15:guide id="19" pos="2880">
          <p15:clr>
            <a:srgbClr val="A4A3A4"/>
          </p15:clr>
        </p15:guide>
        <p15:guide id="20" pos="708">
          <p15:clr>
            <a:srgbClr val="A4A3A4"/>
          </p15:clr>
        </p15:guide>
        <p15:guide id="21" pos="1560">
          <p15:clr>
            <a:srgbClr val="A4A3A4"/>
          </p15:clr>
        </p15:guide>
        <p15:guide id="22" pos="5140">
          <p15:clr>
            <a:srgbClr val="A4A3A4"/>
          </p15:clr>
        </p15:guide>
        <p15:guide id="23" pos="5521">
          <p15:clr>
            <a:srgbClr val="A4A3A4"/>
          </p15:clr>
        </p15:guide>
        <p15:guide id="24" pos="518">
          <p15:clr>
            <a:srgbClr val="A4A3A4"/>
          </p15:clr>
        </p15:guide>
        <p15:guide id="25" pos="2881">
          <p15:clr>
            <a:srgbClr val="A4A3A4"/>
          </p15:clr>
        </p15:guide>
        <p15:guide id="26" pos="707">
          <p15:clr>
            <a:srgbClr val="A4A3A4"/>
          </p15:clr>
        </p15:guide>
        <p15:guide id="27" pos="5139">
          <p15:clr>
            <a:srgbClr val="A4A3A4"/>
          </p15:clr>
        </p15:guide>
        <p15:guide id="28" pos="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74B29"/>
    <a:srgbClr val="FFFF99"/>
    <a:srgbClr val="EAEAEA"/>
    <a:srgbClr val="E9EDF4"/>
    <a:srgbClr val="D5DCEB"/>
    <a:srgbClr val="F9866F"/>
    <a:srgbClr val="78A6DE"/>
    <a:srgbClr val="F4F6FA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0618" autoAdjust="0"/>
  </p:normalViewPr>
  <p:slideViewPr>
    <p:cSldViewPr showGuides="1">
      <p:cViewPr>
        <p:scale>
          <a:sx n="80" d="100"/>
          <a:sy n="80" d="100"/>
        </p:scale>
        <p:origin x="-1668" y="-348"/>
      </p:cViewPr>
      <p:guideLst>
        <p:guide orient="horz" pos="2382"/>
        <p:guide orient="horz" pos="1116"/>
        <p:guide orient="horz" pos="348"/>
        <p:guide orient="horz" pos="4470"/>
        <p:guide orient="horz" pos="2160"/>
        <p:guide orient="horz" pos="1012"/>
        <p:guide orient="horz" pos="316"/>
        <p:guide orient="horz" pos="4055"/>
        <p:guide pos="3368"/>
        <p:guide pos="828"/>
        <p:guide pos="1824"/>
        <p:guide pos="6011"/>
        <p:guide pos="6456"/>
        <p:guide pos="606"/>
        <p:guide pos="3369"/>
        <p:guide pos="827"/>
        <p:guide pos="6010"/>
        <p:guide pos="607"/>
        <p:guide pos="2880"/>
        <p:guide pos="708"/>
        <p:guide pos="1560"/>
        <p:guide pos="5140"/>
        <p:guide pos="5521"/>
        <p:guide pos="518"/>
        <p:guide pos="2881"/>
        <p:guide pos="707"/>
        <p:guide pos="5139"/>
        <p:guide pos="519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D66F6-C7BB-47A7-90B2-52BA78BEAC5F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AD13E52-5C2B-4E58-AA88-DABEE4F1CB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85725" indent="0" algn="ctr"/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Индивидуальные предприниматели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gm:t>
    </dgm:pt>
    <dgm:pt modelId="{9ED17820-4354-4EF8-8737-D93C3A14CCA1}" type="parTrans" cxnId="{9DCFDF5A-4BBF-493B-86AE-4F6186E9A4A4}">
      <dgm:prSet/>
      <dgm:spPr/>
      <dgm:t>
        <a:bodyPr/>
        <a:lstStyle/>
        <a:p>
          <a:endParaRPr lang="ru-RU"/>
        </a:p>
      </dgm:t>
    </dgm:pt>
    <dgm:pt modelId="{0001F26E-1234-402C-9C1C-4623EF0EFAE4}" type="sibTrans" cxnId="{9DCFDF5A-4BBF-493B-86AE-4F6186E9A4A4}">
      <dgm:prSet/>
      <dgm:spPr/>
      <dgm:t>
        <a:bodyPr/>
        <a:lstStyle/>
        <a:p>
          <a:endParaRPr lang="ru-RU"/>
        </a:p>
      </dgm:t>
    </dgm:pt>
    <dgm:pt modelId="{9D14F22A-C973-4B35-BBFC-EF5FD17CBEC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2200" dirty="0"/>
        </a:p>
      </dgm:t>
    </dgm:pt>
    <dgm:pt modelId="{28F1C9BF-9190-40F5-8256-E3267768F178}" type="parTrans" cxnId="{9742FC7D-6C54-4E98-B2C9-34DFE11CAA9E}">
      <dgm:prSet/>
      <dgm:spPr/>
      <dgm:t>
        <a:bodyPr/>
        <a:lstStyle/>
        <a:p>
          <a:endParaRPr lang="ru-RU"/>
        </a:p>
      </dgm:t>
    </dgm:pt>
    <dgm:pt modelId="{B254E6B6-01B2-48F8-888E-7E9BEA0F4BBA}" type="sibTrans" cxnId="{9742FC7D-6C54-4E98-B2C9-34DFE11CAA9E}">
      <dgm:prSet/>
      <dgm:spPr/>
      <dgm:t>
        <a:bodyPr/>
        <a:lstStyle/>
        <a:p>
          <a:endParaRPr lang="ru-RU"/>
        </a:p>
      </dgm:t>
    </dgm:pt>
    <dgm:pt modelId="{B5EF39CA-4B6B-44C1-A9C3-928A2601BC2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8A8E5A0-00A3-4A43-A23F-E3FE7B6AEB2A}" type="parTrans" cxnId="{2690654D-03CB-4B21-8714-95CCDAB46FE9}">
      <dgm:prSet/>
      <dgm:spPr/>
      <dgm:t>
        <a:bodyPr/>
        <a:lstStyle/>
        <a:p>
          <a:endParaRPr lang="ru-RU"/>
        </a:p>
      </dgm:t>
    </dgm:pt>
    <dgm:pt modelId="{6E4001E4-FB3C-4E74-9B3A-A4D23F72EEF0}" type="sibTrans" cxnId="{2690654D-03CB-4B21-8714-95CCDAB46FE9}">
      <dgm:prSet/>
      <dgm:spPr/>
      <dgm:t>
        <a:bodyPr/>
        <a:lstStyle/>
        <a:p>
          <a:endParaRPr lang="ru-RU"/>
        </a:p>
      </dgm:t>
    </dgm:pt>
    <dgm:pt modelId="{D7878B8D-EE49-4FAB-B309-B9FD82801FF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C7BBEA9-2BBA-41A8-96B2-27670E155606}" type="parTrans" cxnId="{E218FCEB-8B77-4C5C-BEB5-AB184B6FE788}">
      <dgm:prSet/>
      <dgm:spPr/>
      <dgm:t>
        <a:bodyPr/>
        <a:lstStyle/>
        <a:p>
          <a:endParaRPr lang="ru-RU"/>
        </a:p>
      </dgm:t>
    </dgm:pt>
    <dgm:pt modelId="{22BE2BB8-425A-4189-903D-7857E7D55096}" type="sibTrans" cxnId="{E218FCEB-8B77-4C5C-BEB5-AB184B6FE788}">
      <dgm:prSet/>
      <dgm:spPr/>
      <dgm:t>
        <a:bodyPr/>
        <a:lstStyle/>
        <a:p>
          <a:endParaRPr lang="ru-RU"/>
        </a:p>
      </dgm:t>
    </dgm:pt>
    <dgm:pt modelId="{9B72BFC5-F18E-420C-A93C-6EC6CBBAE0B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7ECC375-935F-42BE-84E1-F8CB929BE14F}" type="parTrans" cxnId="{BB95D9F3-A547-4518-854B-2257CDD3291D}">
      <dgm:prSet/>
      <dgm:spPr/>
      <dgm:t>
        <a:bodyPr/>
        <a:lstStyle/>
        <a:p>
          <a:endParaRPr lang="ru-RU"/>
        </a:p>
      </dgm:t>
    </dgm:pt>
    <dgm:pt modelId="{8C8976F4-557D-4381-9BC2-9E7D905E0C16}" type="sibTrans" cxnId="{BB95D9F3-A547-4518-854B-2257CDD3291D}">
      <dgm:prSet/>
      <dgm:spPr/>
      <dgm:t>
        <a:bodyPr/>
        <a:lstStyle/>
        <a:p>
          <a:endParaRPr lang="ru-RU"/>
        </a:p>
      </dgm:t>
    </dgm:pt>
    <dgm:pt modelId="{5345B71F-2FDD-467F-8FD3-655520F1EB2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EE7C4AE-5AD6-47B1-A14A-6BB0DD2EF587}" type="parTrans" cxnId="{33B5E57B-2DA7-493D-AED6-E2CC9E8D1EA9}">
      <dgm:prSet/>
      <dgm:spPr/>
      <dgm:t>
        <a:bodyPr/>
        <a:lstStyle/>
        <a:p>
          <a:endParaRPr lang="ru-RU"/>
        </a:p>
      </dgm:t>
    </dgm:pt>
    <dgm:pt modelId="{8BADFA07-B3AC-4F45-8DA9-E8DFDF482B27}" type="sibTrans" cxnId="{33B5E57B-2DA7-493D-AED6-E2CC9E8D1EA9}">
      <dgm:prSet/>
      <dgm:spPr/>
      <dgm:t>
        <a:bodyPr/>
        <a:lstStyle/>
        <a:p>
          <a:endParaRPr lang="ru-RU"/>
        </a:p>
      </dgm:t>
    </dgm:pt>
    <dgm:pt modelId="{8F933304-3B77-4A09-A9E7-BE66FDBB693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7C8494D2-DDE6-4C7F-8A4D-52D1621900D2}" type="parTrans" cxnId="{B44D3B7A-FEED-4ACE-B697-B0DDABC6CFEB}">
      <dgm:prSet/>
      <dgm:spPr/>
      <dgm:t>
        <a:bodyPr/>
        <a:lstStyle/>
        <a:p>
          <a:endParaRPr lang="ru-RU"/>
        </a:p>
      </dgm:t>
    </dgm:pt>
    <dgm:pt modelId="{96E37DD2-6816-4FB2-9CBF-360D23C8FF0E}" type="sibTrans" cxnId="{B44D3B7A-FEED-4ACE-B697-B0DDABC6CFEB}">
      <dgm:prSet/>
      <dgm:spPr/>
      <dgm:t>
        <a:bodyPr/>
        <a:lstStyle/>
        <a:p>
          <a:endParaRPr lang="ru-RU"/>
        </a:p>
      </dgm:t>
    </dgm:pt>
    <dgm:pt modelId="{7D67B296-59E5-4A1E-8B2D-F26E72BD9E9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C514BBED-F9FB-48D1-A654-69B57B2E3CDA}" type="parTrans" cxnId="{BFF22F9F-D7DC-45EC-9200-EE1FA783DCEB}">
      <dgm:prSet/>
      <dgm:spPr/>
      <dgm:t>
        <a:bodyPr/>
        <a:lstStyle/>
        <a:p>
          <a:endParaRPr lang="ru-RU"/>
        </a:p>
      </dgm:t>
    </dgm:pt>
    <dgm:pt modelId="{BEA36D9B-71BC-4A65-860C-812E6FABFE2F}" type="sibTrans" cxnId="{BFF22F9F-D7DC-45EC-9200-EE1FA783DCEB}">
      <dgm:prSet/>
      <dgm:spPr/>
      <dgm:t>
        <a:bodyPr/>
        <a:lstStyle/>
        <a:p>
          <a:endParaRPr lang="ru-RU"/>
        </a:p>
      </dgm:t>
    </dgm:pt>
    <dgm:pt modelId="{996D06E0-6EBC-4ADC-8997-C1AD5852AA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41DAB5B1-E827-43AC-829D-6D8884982785}" type="parTrans" cxnId="{F47AA236-6DA8-4D91-AAE7-0E512EEDD4F1}">
      <dgm:prSet/>
      <dgm:spPr/>
      <dgm:t>
        <a:bodyPr/>
        <a:lstStyle/>
        <a:p>
          <a:endParaRPr lang="ru-RU"/>
        </a:p>
      </dgm:t>
    </dgm:pt>
    <dgm:pt modelId="{3E4293B8-CFE8-439B-898D-7FAA9069B25B}" type="sibTrans" cxnId="{F47AA236-6DA8-4D91-AAE7-0E512EEDD4F1}">
      <dgm:prSet/>
      <dgm:spPr/>
      <dgm:t>
        <a:bodyPr/>
        <a:lstStyle/>
        <a:p>
          <a:endParaRPr lang="ru-RU"/>
        </a:p>
      </dgm:t>
    </dgm:pt>
    <dgm:pt modelId="{5175DEDA-967C-4B28-B754-DA10093CF4F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956F417-3EC2-4580-9F22-7C7AB6171B2D}" type="parTrans" cxnId="{429FBC57-B3B4-4D13-B926-134EA11276AC}">
      <dgm:prSet/>
      <dgm:spPr/>
      <dgm:t>
        <a:bodyPr/>
        <a:lstStyle/>
        <a:p>
          <a:endParaRPr lang="ru-RU"/>
        </a:p>
      </dgm:t>
    </dgm:pt>
    <dgm:pt modelId="{6B811ED0-FF3B-4E01-B2FC-51B4ECC5B6F8}" type="sibTrans" cxnId="{429FBC57-B3B4-4D13-B926-134EA11276AC}">
      <dgm:prSet/>
      <dgm:spPr/>
      <dgm:t>
        <a:bodyPr/>
        <a:lstStyle/>
        <a:p>
          <a:endParaRPr lang="ru-RU"/>
        </a:p>
      </dgm:t>
    </dgm:pt>
    <dgm:pt modelId="{0884F440-5E44-40F0-9027-C7B85504D35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0686950-51B9-4282-81C3-8FFCA4A266E0}" type="parTrans" cxnId="{78E01CBB-FE05-4DDE-89D9-F91F6C67EB7B}">
      <dgm:prSet/>
      <dgm:spPr/>
      <dgm:t>
        <a:bodyPr/>
        <a:lstStyle/>
        <a:p>
          <a:endParaRPr lang="ru-RU"/>
        </a:p>
      </dgm:t>
    </dgm:pt>
    <dgm:pt modelId="{CCD1DDD6-02CC-4933-B843-AC6C30913B4A}" type="sibTrans" cxnId="{78E01CBB-FE05-4DDE-89D9-F91F6C67EB7B}">
      <dgm:prSet/>
      <dgm:spPr/>
      <dgm:t>
        <a:bodyPr/>
        <a:lstStyle/>
        <a:p>
          <a:endParaRPr lang="ru-RU"/>
        </a:p>
      </dgm:t>
    </dgm:pt>
    <dgm:pt modelId="{C7CFB9D8-E637-4FB1-A713-23245B7907A4}" type="pres">
      <dgm:prSet presAssocID="{7B4D66F6-C7BB-47A7-90B2-52BA78BEAC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7EAE5-5FEE-4466-BDBB-8C8148B26304}" type="pres">
      <dgm:prSet presAssocID="{4AD13E52-5C2B-4E58-AA88-DABEE4F1CB0F}" presName="comp" presStyleCnt="0"/>
      <dgm:spPr/>
    </dgm:pt>
    <dgm:pt modelId="{506BEAE8-19CE-4CE3-9E74-AAC525434186}" type="pres">
      <dgm:prSet presAssocID="{4AD13E52-5C2B-4E58-AA88-DABEE4F1CB0F}" presName="box" presStyleLbl="node1" presStyleIdx="0" presStyleCnt="6" custScaleY="97690" custLinFactNeighborX="536" custLinFactNeighborY="-27553"/>
      <dgm:spPr/>
      <dgm:t>
        <a:bodyPr/>
        <a:lstStyle/>
        <a:p>
          <a:endParaRPr lang="ru-RU"/>
        </a:p>
      </dgm:t>
    </dgm:pt>
    <dgm:pt modelId="{EE337CCE-5BDE-4245-9B40-D819B50E4A8B}" type="pres">
      <dgm:prSet presAssocID="{4AD13E52-5C2B-4E58-AA88-DABEE4F1CB0F}" presName="img" presStyleLbl="fgImgPlace1" presStyleIdx="0" presStyleCnt="6" custScaleX="56540" custScaleY="48311" custLinFactNeighborX="-16529" custLinFactNeighborY="767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80EFC91-9CD6-42BC-A210-0694241FF82D}" type="pres">
      <dgm:prSet presAssocID="{4AD13E52-5C2B-4E58-AA88-DABEE4F1CB0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3A5A-FE4F-4080-96A0-AA89C44D4CCC}" type="pres">
      <dgm:prSet presAssocID="{0001F26E-1234-402C-9C1C-4623EF0EFAE4}" presName="spacer" presStyleCnt="0"/>
      <dgm:spPr/>
    </dgm:pt>
    <dgm:pt modelId="{5C8927DF-D4A8-4754-90CA-3D36B3EEF38D}" type="pres">
      <dgm:prSet presAssocID="{9D14F22A-C973-4B35-BBFC-EF5FD17CBECB}" presName="comp" presStyleCnt="0"/>
      <dgm:spPr/>
    </dgm:pt>
    <dgm:pt modelId="{D5B2CE36-5EBA-48BF-98A7-898C719FBB96}" type="pres">
      <dgm:prSet presAssocID="{9D14F22A-C973-4B35-BBFC-EF5FD17CBECB}" presName="box" presStyleLbl="node1" presStyleIdx="1" presStyleCnt="6"/>
      <dgm:spPr/>
      <dgm:t>
        <a:bodyPr/>
        <a:lstStyle/>
        <a:p>
          <a:endParaRPr lang="ru-RU"/>
        </a:p>
      </dgm:t>
    </dgm:pt>
    <dgm:pt modelId="{046202F5-2D53-4D72-99A7-20BF140C70F8}" type="pres">
      <dgm:prSet presAssocID="{9D14F22A-C973-4B35-BBFC-EF5FD17CBECB}" presName="img" presStyleLbl="fgImgPlace1" presStyleIdx="1" presStyleCnt="6" custScaleX="58051" custScaleY="65540" custLinFactNeighborX="7246" custLinFactNeighborY="4925"/>
      <dgm:spPr/>
      <dgm:t>
        <a:bodyPr/>
        <a:lstStyle/>
        <a:p>
          <a:endParaRPr lang="ru-RU"/>
        </a:p>
      </dgm:t>
    </dgm:pt>
    <dgm:pt modelId="{C915C602-46C3-4E93-A530-9468117942AB}" type="pres">
      <dgm:prSet presAssocID="{9D14F22A-C973-4B35-BBFC-EF5FD17CBEC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82ED-C22F-411E-A061-A48A59E6A558}" type="pres">
      <dgm:prSet presAssocID="{B254E6B6-01B2-48F8-888E-7E9BEA0F4BBA}" presName="spacer" presStyleCnt="0"/>
      <dgm:spPr/>
    </dgm:pt>
    <dgm:pt modelId="{EC44C97B-6F56-4607-9BD5-BBA067EA5904}" type="pres">
      <dgm:prSet presAssocID="{B5EF39CA-4B6B-44C1-A9C3-928A2601BC20}" presName="comp" presStyleCnt="0"/>
      <dgm:spPr/>
    </dgm:pt>
    <dgm:pt modelId="{59553CE1-AA34-4F02-B760-558BF8182B5C}" type="pres">
      <dgm:prSet presAssocID="{B5EF39CA-4B6B-44C1-A9C3-928A2601BC20}" presName="box" presStyleLbl="node1" presStyleIdx="2" presStyleCnt="6" custScaleY="109691"/>
      <dgm:spPr/>
      <dgm:t>
        <a:bodyPr/>
        <a:lstStyle/>
        <a:p>
          <a:endParaRPr lang="ru-RU"/>
        </a:p>
      </dgm:t>
    </dgm:pt>
    <dgm:pt modelId="{526EB23C-A292-4868-8098-5D9A3B54A37D}" type="pres">
      <dgm:prSet presAssocID="{B5EF39CA-4B6B-44C1-A9C3-928A2601BC20}" presName="img" presStyleLbl="fgImgPlace1" presStyleIdx="2" presStyleCnt="6" custScaleX="38377" custScaleY="181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6E91DE-8677-4F2B-A27E-3056BD4440D5}" type="pres">
      <dgm:prSet presAssocID="{B5EF39CA-4B6B-44C1-A9C3-928A2601BC2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A111-36C2-44B5-B630-998EB94EEA63}" type="pres">
      <dgm:prSet presAssocID="{6E4001E4-FB3C-4E74-9B3A-A4D23F72EEF0}" presName="spacer" presStyleCnt="0"/>
      <dgm:spPr/>
    </dgm:pt>
    <dgm:pt modelId="{063C5090-2FEF-484D-B19E-AE1BD3D721B0}" type="pres">
      <dgm:prSet presAssocID="{5345B71F-2FDD-467F-8FD3-655520F1EB2D}" presName="comp" presStyleCnt="0"/>
      <dgm:spPr/>
    </dgm:pt>
    <dgm:pt modelId="{109A7114-741A-4DE2-9323-ECA2431AC520}" type="pres">
      <dgm:prSet presAssocID="{5345B71F-2FDD-467F-8FD3-655520F1EB2D}" presName="box" presStyleLbl="node1" presStyleIdx="3" presStyleCnt="6" custScaleY="134507"/>
      <dgm:spPr/>
      <dgm:t>
        <a:bodyPr/>
        <a:lstStyle/>
        <a:p>
          <a:endParaRPr lang="ru-RU"/>
        </a:p>
      </dgm:t>
    </dgm:pt>
    <dgm:pt modelId="{D8732C82-D8C5-4E84-B48E-F71D1D13AE6D}" type="pres">
      <dgm:prSet presAssocID="{5345B71F-2FDD-467F-8FD3-655520F1EB2D}" presName="img" presStyleLbl="fgImgPlace1" presStyleIdx="3" presStyleCnt="6" custScaleX="84450" custScaleY="45337" custLinFactNeighborY="-6745"/>
      <dgm:spPr/>
      <dgm:t>
        <a:bodyPr/>
        <a:lstStyle/>
        <a:p>
          <a:endParaRPr lang="ru-RU"/>
        </a:p>
      </dgm:t>
    </dgm:pt>
    <dgm:pt modelId="{B5D263B5-82B3-4B4D-8B99-A30D1E27D16F}" type="pres">
      <dgm:prSet presAssocID="{5345B71F-2FDD-467F-8FD3-655520F1EB2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6B5D-4B70-45A1-B497-95596F1421F2}" type="pres">
      <dgm:prSet presAssocID="{8BADFA07-B3AC-4F45-8DA9-E8DFDF482B27}" presName="spacer" presStyleCnt="0"/>
      <dgm:spPr/>
    </dgm:pt>
    <dgm:pt modelId="{D86685F1-29B0-4C7F-8D3C-84286166EAEF}" type="pres">
      <dgm:prSet presAssocID="{996D06E0-6EBC-4ADC-8997-C1AD5852AA52}" presName="comp" presStyleCnt="0"/>
      <dgm:spPr/>
    </dgm:pt>
    <dgm:pt modelId="{29A909CB-37AA-4772-8FBD-D0ACDB90CD41}" type="pres">
      <dgm:prSet presAssocID="{996D06E0-6EBC-4ADC-8997-C1AD5852AA52}" presName="box" presStyleLbl="node1" presStyleIdx="4" presStyleCnt="6"/>
      <dgm:spPr/>
      <dgm:t>
        <a:bodyPr/>
        <a:lstStyle/>
        <a:p>
          <a:endParaRPr lang="ru-RU"/>
        </a:p>
      </dgm:t>
    </dgm:pt>
    <dgm:pt modelId="{F72340B2-4C48-4DD9-8188-97E0859611FA}" type="pres">
      <dgm:prSet presAssocID="{996D06E0-6EBC-4ADC-8997-C1AD5852AA52}" presName="img" presStyleLbl="fgImgPlace1" presStyleIdx="4" presStyleCnt="6" custScaleX="78144" custScaleY="73417"/>
      <dgm:spPr/>
      <dgm:t>
        <a:bodyPr/>
        <a:lstStyle/>
        <a:p>
          <a:endParaRPr lang="ru-RU"/>
        </a:p>
      </dgm:t>
    </dgm:pt>
    <dgm:pt modelId="{121EB0FF-4BED-4CCF-B9AE-D3EF86C7E24F}" type="pres">
      <dgm:prSet presAssocID="{996D06E0-6EBC-4ADC-8997-C1AD5852AA5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3A05F-4481-4D94-94FB-BCC004D8332D}" type="pres">
      <dgm:prSet presAssocID="{3E4293B8-CFE8-439B-898D-7FAA9069B25B}" presName="spacer" presStyleCnt="0"/>
      <dgm:spPr/>
    </dgm:pt>
    <dgm:pt modelId="{36C83CB0-82AB-437F-ACA6-A0B56F40A8B9}" type="pres">
      <dgm:prSet presAssocID="{0884F440-5E44-40F0-9027-C7B85504D35F}" presName="comp" presStyleCnt="0"/>
      <dgm:spPr/>
    </dgm:pt>
    <dgm:pt modelId="{764913CE-4A28-4662-B529-E93185D78402}" type="pres">
      <dgm:prSet presAssocID="{0884F440-5E44-40F0-9027-C7B85504D35F}" presName="box" presStyleLbl="node1" presStyleIdx="5" presStyleCnt="6" custLinFactNeighborY="-8722"/>
      <dgm:spPr/>
      <dgm:t>
        <a:bodyPr/>
        <a:lstStyle/>
        <a:p>
          <a:endParaRPr lang="ru-RU"/>
        </a:p>
      </dgm:t>
    </dgm:pt>
    <dgm:pt modelId="{13C49B67-F1FD-401B-949E-69A82709FAA1}" type="pres">
      <dgm:prSet presAssocID="{0884F440-5E44-40F0-9027-C7B85504D35F}" presName="img" presStyleLbl="fgImgPlace1" presStyleIdx="5" presStyleCnt="6" custScaleX="69255" custScaleY="88006"/>
      <dgm:spPr/>
    </dgm:pt>
    <dgm:pt modelId="{0376DA0C-7AC2-453A-9F54-71C3CFE8F513}" type="pres">
      <dgm:prSet presAssocID="{0884F440-5E44-40F0-9027-C7B85504D35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FBC57-B3B4-4D13-B926-134EA11276AC}" srcId="{5345B71F-2FDD-467F-8FD3-655520F1EB2D}" destId="{5175DEDA-967C-4B28-B754-DA10093CF4F1}" srcOrd="1" destOrd="0" parTransId="{D956F417-3EC2-4580-9F22-7C7AB6171B2D}" sibTransId="{6B811ED0-FF3B-4E01-B2FC-51B4ECC5B6F8}"/>
    <dgm:cxn modelId="{2BE1A65A-24B5-4505-8B10-9A3D99E0FFA7}" type="presOf" srcId="{7D67B296-59E5-4A1E-8B2D-F26E72BD9E9D}" destId="{29A909CB-37AA-4772-8FBD-D0ACDB90CD41}" srcOrd="0" destOrd="1" presId="urn:microsoft.com/office/officeart/2005/8/layout/vList4"/>
    <dgm:cxn modelId="{BFF22F9F-D7DC-45EC-9200-EE1FA783DCEB}" srcId="{996D06E0-6EBC-4ADC-8997-C1AD5852AA52}" destId="{7D67B296-59E5-4A1E-8B2D-F26E72BD9E9D}" srcOrd="0" destOrd="0" parTransId="{C514BBED-F9FB-48D1-A654-69B57B2E3CDA}" sibTransId="{BEA36D9B-71BC-4A65-860C-812E6FABFE2F}"/>
    <dgm:cxn modelId="{43EDD2D3-60F6-4C48-BFEA-6CDA898D2E02}" type="presOf" srcId="{0884F440-5E44-40F0-9027-C7B85504D35F}" destId="{0376DA0C-7AC2-453A-9F54-71C3CFE8F513}" srcOrd="1" destOrd="0" presId="urn:microsoft.com/office/officeart/2005/8/layout/vList4"/>
    <dgm:cxn modelId="{58FEDBA9-6982-4930-9FD9-6EF64C74D0D5}" type="presOf" srcId="{9B72BFC5-F18E-420C-A93C-6EC6CBBAE0BE}" destId="{59553CE1-AA34-4F02-B760-558BF8182B5C}" srcOrd="0" destOrd="2" presId="urn:microsoft.com/office/officeart/2005/8/layout/vList4"/>
    <dgm:cxn modelId="{C473685D-E5A9-4FCB-8A10-74673B01E780}" type="presOf" srcId="{9B72BFC5-F18E-420C-A93C-6EC6CBBAE0BE}" destId="{566E91DE-8677-4F2B-A27E-3056BD4440D5}" srcOrd="1" destOrd="2" presId="urn:microsoft.com/office/officeart/2005/8/layout/vList4"/>
    <dgm:cxn modelId="{9742FC7D-6C54-4E98-B2C9-34DFE11CAA9E}" srcId="{7B4D66F6-C7BB-47A7-90B2-52BA78BEAC5F}" destId="{9D14F22A-C973-4B35-BBFC-EF5FD17CBECB}" srcOrd="1" destOrd="0" parTransId="{28F1C9BF-9190-40F5-8256-E3267768F178}" sibTransId="{B254E6B6-01B2-48F8-888E-7E9BEA0F4BBA}"/>
    <dgm:cxn modelId="{FBCCF40E-510B-40D6-9886-31ED7AB9BC90}" type="presOf" srcId="{996D06E0-6EBC-4ADC-8997-C1AD5852AA52}" destId="{121EB0FF-4BED-4CCF-B9AE-D3EF86C7E24F}" srcOrd="1" destOrd="0" presId="urn:microsoft.com/office/officeart/2005/8/layout/vList4"/>
    <dgm:cxn modelId="{6DB01D38-7ABA-4347-8E95-3029851EC885}" type="presOf" srcId="{B5EF39CA-4B6B-44C1-A9C3-928A2601BC20}" destId="{566E91DE-8677-4F2B-A27E-3056BD4440D5}" srcOrd="1" destOrd="0" presId="urn:microsoft.com/office/officeart/2005/8/layout/vList4"/>
    <dgm:cxn modelId="{512D7729-68E5-460C-B1EF-B017F79E91E7}" type="presOf" srcId="{8F933304-3B77-4A09-A9E7-BE66FDBB6930}" destId="{B5D263B5-82B3-4B4D-8B99-A30D1E27D16F}" srcOrd="1" destOrd="1" presId="urn:microsoft.com/office/officeart/2005/8/layout/vList4"/>
    <dgm:cxn modelId="{844EBE36-CF4B-448C-84DB-8E11DB546F09}" type="presOf" srcId="{D7878B8D-EE49-4FAB-B309-B9FD82801FFB}" destId="{566E91DE-8677-4F2B-A27E-3056BD4440D5}" srcOrd="1" destOrd="1" presId="urn:microsoft.com/office/officeart/2005/8/layout/vList4"/>
    <dgm:cxn modelId="{DDF07A5D-8EAF-4854-B638-E29B4B45E7F8}" type="presOf" srcId="{B5EF39CA-4B6B-44C1-A9C3-928A2601BC20}" destId="{59553CE1-AA34-4F02-B760-558BF8182B5C}" srcOrd="0" destOrd="0" presId="urn:microsoft.com/office/officeart/2005/8/layout/vList4"/>
    <dgm:cxn modelId="{ECACA2E3-4E87-4B25-8187-7B876CCB7F1C}" type="presOf" srcId="{5175DEDA-967C-4B28-B754-DA10093CF4F1}" destId="{109A7114-741A-4DE2-9323-ECA2431AC520}" srcOrd="0" destOrd="2" presId="urn:microsoft.com/office/officeart/2005/8/layout/vList4"/>
    <dgm:cxn modelId="{5D4012D3-6986-47F8-A3EB-2F5A503F4DD8}" type="presOf" srcId="{4AD13E52-5C2B-4E58-AA88-DABEE4F1CB0F}" destId="{506BEAE8-19CE-4CE3-9E74-AAC525434186}" srcOrd="0" destOrd="0" presId="urn:microsoft.com/office/officeart/2005/8/layout/vList4"/>
    <dgm:cxn modelId="{C9EDCEBB-7774-4134-84E9-C909049B6871}" type="presOf" srcId="{9D14F22A-C973-4B35-BBFC-EF5FD17CBECB}" destId="{C915C602-46C3-4E93-A530-9468117942AB}" srcOrd="1" destOrd="0" presId="urn:microsoft.com/office/officeart/2005/8/layout/vList4"/>
    <dgm:cxn modelId="{3F904CBC-DEBA-4CAC-92E7-993ABD734BB1}" type="presOf" srcId="{9D14F22A-C973-4B35-BBFC-EF5FD17CBECB}" destId="{D5B2CE36-5EBA-48BF-98A7-898C719FBB96}" srcOrd="0" destOrd="0" presId="urn:microsoft.com/office/officeart/2005/8/layout/vList4"/>
    <dgm:cxn modelId="{81042066-9471-423A-A952-75200DF7E01A}" type="presOf" srcId="{7B4D66F6-C7BB-47A7-90B2-52BA78BEAC5F}" destId="{C7CFB9D8-E637-4FB1-A713-23245B7907A4}" srcOrd="0" destOrd="0" presId="urn:microsoft.com/office/officeart/2005/8/layout/vList4"/>
    <dgm:cxn modelId="{1800FF3C-E7A1-4A2D-A406-9B93F4690F73}" type="presOf" srcId="{0884F440-5E44-40F0-9027-C7B85504D35F}" destId="{764913CE-4A28-4662-B529-E93185D78402}" srcOrd="0" destOrd="0" presId="urn:microsoft.com/office/officeart/2005/8/layout/vList4"/>
    <dgm:cxn modelId="{9DCFDF5A-4BBF-493B-86AE-4F6186E9A4A4}" srcId="{7B4D66F6-C7BB-47A7-90B2-52BA78BEAC5F}" destId="{4AD13E52-5C2B-4E58-AA88-DABEE4F1CB0F}" srcOrd="0" destOrd="0" parTransId="{9ED17820-4354-4EF8-8737-D93C3A14CCA1}" sibTransId="{0001F26E-1234-402C-9C1C-4623EF0EFAE4}"/>
    <dgm:cxn modelId="{AC398BB1-68D5-4CC3-9F28-DAA5F973A05B}" type="presOf" srcId="{7D67B296-59E5-4A1E-8B2D-F26E72BD9E9D}" destId="{121EB0FF-4BED-4CCF-B9AE-D3EF86C7E24F}" srcOrd="1" destOrd="1" presId="urn:microsoft.com/office/officeart/2005/8/layout/vList4"/>
    <dgm:cxn modelId="{C8CF25FB-7332-4D86-9892-4F71FCB7BD2A}" type="presOf" srcId="{4AD13E52-5C2B-4E58-AA88-DABEE4F1CB0F}" destId="{780EFC91-9CD6-42BC-A210-0694241FF82D}" srcOrd="1" destOrd="0" presId="urn:microsoft.com/office/officeart/2005/8/layout/vList4"/>
    <dgm:cxn modelId="{E218FCEB-8B77-4C5C-BEB5-AB184B6FE788}" srcId="{B5EF39CA-4B6B-44C1-A9C3-928A2601BC20}" destId="{D7878B8D-EE49-4FAB-B309-B9FD82801FFB}" srcOrd="0" destOrd="0" parTransId="{DC7BBEA9-2BBA-41A8-96B2-27670E155606}" sibTransId="{22BE2BB8-425A-4189-903D-7857E7D55096}"/>
    <dgm:cxn modelId="{F47AA236-6DA8-4D91-AAE7-0E512EEDD4F1}" srcId="{7B4D66F6-C7BB-47A7-90B2-52BA78BEAC5F}" destId="{996D06E0-6EBC-4ADC-8997-C1AD5852AA52}" srcOrd="4" destOrd="0" parTransId="{41DAB5B1-E827-43AC-829D-6D8884982785}" sibTransId="{3E4293B8-CFE8-439B-898D-7FAA9069B25B}"/>
    <dgm:cxn modelId="{B44D3B7A-FEED-4ACE-B697-B0DDABC6CFEB}" srcId="{5345B71F-2FDD-467F-8FD3-655520F1EB2D}" destId="{8F933304-3B77-4A09-A9E7-BE66FDBB6930}" srcOrd="0" destOrd="0" parTransId="{7C8494D2-DDE6-4C7F-8A4D-52D1621900D2}" sibTransId="{96E37DD2-6816-4FB2-9CBF-360D23C8FF0E}"/>
    <dgm:cxn modelId="{BB95D9F3-A547-4518-854B-2257CDD3291D}" srcId="{B5EF39CA-4B6B-44C1-A9C3-928A2601BC20}" destId="{9B72BFC5-F18E-420C-A93C-6EC6CBBAE0BE}" srcOrd="1" destOrd="0" parTransId="{67ECC375-935F-42BE-84E1-F8CB929BE14F}" sibTransId="{8C8976F4-557D-4381-9BC2-9E7D905E0C16}"/>
    <dgm:cxn modelId="{6E543C82-22F1-4CA7-AD58-EE48A1AA0200}" type="presOf" srcId="{5345B71F-2FDD-467F-8FD3-655520F1EB2D}" destId="{B5D263B5-82B3-4B4D-8B99-A30D1E27D16F}" srcOrd="1" destOrd="0" presId="urn:microsoft.com/office/officeart/2005/8/layout/vList4"/>
    <dgm:cxn modelId="{A4E0E475-125C-45E1-8A96-24B94D29061E}" type="presOf" srcId="{8F933304-3B77-4A09-A9E7-BE66FDBB6930}" destId="{109A7114-741A-4DE2-9323-ECA2431AC520}" srcOrd="0" destOrd="1" presId="urn:microsoft.com/office/officeart/2005/8/layout/vList4"/>
    <dgm:cxn modelId="{46C1FD00-E680-4DBA-B0F2-6E2D2D37B6BD}" type="presOf" srcId="{5345B71F-2FDD-467F-8FD3-655520F1EB2D}" destId="{109A7114-741A-4DE2-9323-ECA2431AC520}" srcOrd="0" destOrd="0" presId="urn:microsoft.com/office/officeart/2005/8/layout/vList4"/>
    <dgm:cxn modelId="{7FA006A9-C8F0-4CC9-818D-699001EA6068}" type="presOf" srcId="{D7878B8D-EE49-4FAB-B309-B9FD82801FFB}" destId="{59553CE1-AA34-4F02-B760-558BF8182B5C}" srcOrd="0" destOrd="1" presId="urn:microsoft.com/office/officeart/2005/8/layout/vList4"/>
    <dgm:cxn modelId="{78E01CBB-FE05-4DDE-89D9-F91F6C67EB7B}" srcId="{7B4D66F6-C7BB-47A7-90B2-52BA78BEAC5F}" destId="{0884F440-5E44-40F0-9027-C7B85504D35F}" srcOrd="5" destOrd="0" parTransId="{60686950-51B9-4282-81C3-8FFCA4A266E0}" sibTransId="{CCD1DDD6-02CC-4933-B843-AC6C30913B4A}"/>
    <dgm:cxn modelId="{DCB0F33E-D03E-40AA-A5ED-B52183534680}" type="presOf" srcId="{5175DEDA-967C-4B28-B754-DA10093CF4F1}" destId="{B5D263B5-82B3-4B4D-8B99-A30D1E27D16F}" srcOrd="1" destOrd="2" presId="urn:microsoft.com/office/officeart/2005/8/layout/vList4"/>
    <dgm:cxn modelId="{1409255A-ACDA-44E8-9E74-37EFA0D177ED}" type="presOf" srcId="{996D06E0-6EBC-4ADC-8997-C1AD5852AA52}" destId="{29A909CB-37AA-4772-8FBD-D0ACDB90CD41}" srcOrd="0" destOrd="0" presId="urn:microsoft.com/office/officeart/2005/8/layout/vList4"/>
    <dgm:cxn modelId="{2690654D-03CB-4B21-8714-95CCDAB46FE9}" srcId="{7B4D66F6-C7BB-47A7-90B2-52BA78BEAC5F}" destId="{B5EF39CA-4B6B-44C1-A9C3-928A2601BC20}" srcOrd="2" destOrd="0" parTransId="{B8A8E5A0-00A3-4A43-A23F-E3FE7B6AEB2A}" sibTransId="{6E4001E4-FB3C-4E74-9B3A-A4D23F72EEF0}"/>
    <dgm:cxn modelId="{33B5E57B-2DA7-493D-AED6-E2CC9E8D1EA9}" srcId="{7B4D66F6-C7BB-47A7-90B2-52BA78BEAC5F}" destId="{5345B71F-2FDD-467F-8FD3-655520F1EB2D}" srcOrd="3" destOrd="0" parTransId="{BEE7C4AE-5AD6-47B1-A14A-6BB0DD2EF587}" sibTransId="{8BADFA07-B3AC-4F45-8DA9-E8DFDF482B27}"/>
    <dgm:cxn modelId="{4142E049-889C-4729-B203-FA19D638F298}" type="presParOf" srcId="{C7CFB9D8-E637-4FB1-A713-23245B7907A4}" destId="{FFC7EAE5-5FEE-4466-BDBB-8C8148B26304}" srcOrd="0" destOrd="0" presId="urn:microsoft.com/office/officeart/2005/8/layout/vList4"/>
    <dgm:cxn modelId="{E64E464B-17E3-4B46-B88C-C1F7673CBC47}" type="presParOf" srcId="{FFC7EAE5-5FEE-4466-BDBB-8C8148B26304}" destId="{506BEAE8-19CE-4CE3-9E74-AAC525434186}" srcOrd="0" destOrd="0" presId="urn:microsoft.com/office/officeart/2005/8/layout/vList4"/>
    <dgm:cxn modelId="{2A360706-0223-462A-B8A4-D96B2FB7CE13}" type="presParOf" srcId="{FFC7EAE5-5FEE-4466-BDBB-8C8148B26304}" destId="{EE337CCE-5BDE-4245-9B40-D819B50E4A8B}" srcOrd="1" destOrd="0" presId="urn:microsoft.com/office/officeart/2005/8/layout/vList4"/>
    <dgm:cxn modelId="{4215B54D-398C-4C6D-93D1-74942C808981}" type="presParOf" srcId="{FFC7EAE5-5FEE-4466-BDBB-8C8148B26304}" destId="{780EFC91-9CD6-42BC-A210-0694241FF82D}" srcOrd="2" destOrd="0" presId="urn:microsoft.com/office/officeart/2005/8/layout/vList4"/>
    <dgm:cxn modelId="{A88420E1-3262-46BF-A8DE-C8C7E7C0F8C8}" type="presParOf" srcId="{C7CFB9D8-E637-4FB1-A713-23245B7907A4}" destId="{8FEE3A5A-FE4F-4080-96A0-AA89C44D4CCC}" srcOrd="1" destOrd="0" presId="urn:microsoft.com/office/officeart/2005/8/layout/vList4"/>
    <dgm:cxn modelId="{F31709D2-89F0-4C74-BDB0-5453788A2A79}" type="presParOf" srcId="{C7CFB9D8-E637-4FB1-A713-23245B7907A4}" destId="{5C8927DF-D4A8-4754-90CA-3D36B3EEF38D}" srcOrd="2" destOrd="0" presId="urn:microsoft.com/office/officeart/2005/8/layout/vList4"/>
    <dgm:cxn modelId="{3B22F670-3F0C-4058-A026-AFEFEB599699}" type="presParOf" srcId="{5C8927DF-D4A8-4754-90CA-3D36B3EEF38D}" destId="{D5B2CE36-5EBA-48BF-98A7-898C719FBB96}" srcOrd="0" destOrd="0" presId="urn:microsoft.com/office/officeart/2005/8/layout/vList4"/>
    <dgm:cxn modelId="{49BEF5B3-E893-4386-81A1-6BAC549A3463}" type="presParOf" srcId="{5C8927DF-D4A8-4754-90CA-3D36B3EEF38D}" destId="{046202F5-2D53-4D72-99A7-20BF140C70F8}" srcOrd="1" destOrd="0" presId="urn:microsoft.com/office/officeart/2005/8/layout/vList4"/>
    <dgm:cxn modelId="{AB8AC8C6-95E5-4937-992C-B11569847D6C}" type="presParOf" srcId="{5C8927DF-D4A8-4754-90CA-3D36B3EEF38D}" destId="{C915C602-46C3-4E93-A530-9468117942AB}" srcOrd="2" destOrd="0" presId="urn:microsoft.com/office/officeart/2005/8/layout/vList4"/>
    <dgm:cxn modelId="{AFDEE46A-7E54-4711-985A-A9E5878A1773}" type="presParOf" srcId="{C7CFB9D8-E637-4FB1-A713-23245B7907A4}" destId="{126482ED-C22F-411E-A061-A48A59E6A558}" srcOrd="3" destOrd="0" presId="urn:microsoft.com/office/officeart/2005/8/layout/vList4"/>
    <dgm:cxn modelId="{8BC959C8-846B-4C3E-9108-7878CEE7C5A6}" type="presParOf" srcId="{C7CFB9D8-E637-4FB1-A713-23245B7907A4}" destId="{EC44C97B-6F56-4607-9BD5-BBA067EA5904}" srcOrd="4" destOrd="0" presId="urn:microsoft.com/office/officeart/2005/8/layout/vList4"/>
    <dgm:cxn modelId="{30A32C63-20C5-4643-AF7D-CB8F7D0B9C4E}" type="presParOf" srcId="{EC44C97B-6F56-4607-9BD5-BBA067EA5904}" destId="{59553CE1-AA34-4F02-B760-558BF8182B5C}" srcOrd="0" destOrd="0" presId="urn:microsoft.com/office/officeart/2005/8/layout/vList4"/>
    <dgm:cxn modelId="{132C2308-F920-4877-B181-A06CC61DF32B}" type="presParOf" srcId="{EC44C97B-6F56-4607-9BD5-BBA067EA5904}" destId="{526EB23C-A292-4868-8098-5D9A3B54A37D}" srcOrd="1" destOrd="0" presId="urn:microsoft.com/office/officeart/2005/8/layout/vList4"/>
    <dgm:cxn modelId="{DD483A2C-8E8A-426F-9D43-B3412C123A39}" type="presParOf" srcId="{EC44C97B-6F56-4607-9BD5-BBA067EA5904}" destId="{566E91DE-8677-4F2B-A27E-3056BD4440D5}" srcOrd="2" destOrd="0" presId="urn:microsoft.com/office/officeart/2005/8/layout/vList4"/>
    <dgm:cxn modelId="{4447B0B2-F213-44ED-A55C-F08F12470089}" type="presParOf" srcId="{C7CFB9D8-E637-4FB1-A713-23245B7907A4}" destId="{FF51A111-36C2-44B5-B630-998EB94EEA63}" srcOrd="5" destOrd="0" presId="urn:microsoft.com/office/officeart/2005/8/layout/vList4"/>
    <dgm:cxn modelId="{4680DB92-7997-4EB7-8D4C-84214A1F4090}" type="presParOf" srcId="{C7CFB9D8-E637-4FB1-A713-23245B7907A4}" destId="{063C5090-2FEF-484D-B19E-AE1BD3D721B0}" srcOrd="6" destOrd="0" presId="urn:microsoft.com/office/officeart/2005/8/layout/vList4"/>
    <dgm:cxn modelId="{5424DECA-4A84-4AF0-B391-501A029A1507}" type="presParOf" srcId="{063C5090-2FEF-484D-B19E-AE1BD3D721B0}" destId="{109A7114-741A-4DE2-9323-ECA2431AC520}" srcOrd="0" destOrd="0" presId="urn:microsoft.com/office/officeart/2005/8/layout/vList4"/>
    <dgm:cxn modelId="{FCCEF2CE-6132-42EB-94D9-DA4761AE2D85}" type="presParOf" srcId="{063C5090-2FEF-484D-B19E-AE1BD3D721B0}" destId="{D8732C82-D8C5-4E84-B48E-F71D1D13AE6D}" srcOrd="1" destOrd="0" presId="urn:microsoft.com/office/officeart/2005/8/layout/vList4"/>
    <dgm:cxn modelId="{4CAE988B-B1BE-4030-A8CC-DCFEC61E02C0}" type="presParOf" srcId="{063C5090-2FEF-484D-B19E-AE1BD3D721B0}" destId="{B5D263B5-82B3-4B4D-8B99-A30D1E27D16F}" srcOrd="2" destOrd="0" presId="urn:microsoft.com/office/officeart/2005/8/layout/vList4"/>
    <dgm:cxn modelId="{5319B302-0911-4C43-A897-1FA3C8511F85}" type="presParOf" srcId="{C7CFB9D8-E637-4FB1-A713-23245B7907A4}" destId="{D1CE6B5D-4B70-45A1-B497-95596F1421F2}" srcOrd="7" destOrd="0" presId="urn:microsoft.com/office/officeart/2005/8/layout/vList4"/>
    <dgm:cxn modelId="{C6DC6E93-5F5B-4644-8810-3F706129DC98}" type="presParOf" srcId="{C7CFB9D8-E637-4FB1-A713-23245B7907A4}" destId="{D86685F1-29B0-4C7F-8D3C-84286166EAEF}" srcOrd="8" destOrd="0" presId="urn:microsoft.com/office/officeart/2005/8/layout/vList4"/>
    <dgm:cxn modelId="{F67001AB-4AD5-4C5D-930F-C5FA214E28AA}" type="presParOf" srcId="{D86685F1-29B0-4C7F-8D3C-84286166EAEF}" destId="{29A909CB-37AA-4772-8FBD-D0ACDB90CD41}" srcOrd="0" destOrd="0" presId="urn:microsoft.com/office/officeart/2005/8/layout/vList4"/>
    <dgm:cxn modelId="{48A1EDC7-2771-4E8E-B4C4-E17A866B9F41}" type="presParOf" srcId="{D86685F1-29B0-4C7F-8D3C-84286166EAEF}" destId="{F72340B2-4C48-4DD9-8188-97E0859611FA}" srcOrd="1" destOrd="0" presId="urn:microsoft.com/office/officeart/2005/8/layout/vList4"/>
    <dgm:cxn modelId="{B98F4F61-B255-491B-99AF-94AEBB50BADC}" type="presParOf" srcId="{D86685F1-29B0-4C7F-8D3C-84286166EAEF}" destId="{121EB0FF-4BED-4CCF-B9AE-D3EF86C7E24F}" srcOrd="2" destOrd="0" presId="urn:microsoft.com/office/officeart/2005/8/layout/vList4"/>
    <dgm:cxn modelId="{59E05AF2-6753-4ACF-8662-0BDAE3556421}" type="presParOf" srcId="{C7CFB9D8-E637-4FB1-A713-23245B7907A4}" destId="{42E3A05F-4481-4D94-94FB-BCC004D8332D}" srcOrd="9" destOrd="0" presId="urn:microsoft.com/office/officeart/2005/8/layout/vList4"/>
    <dgm:cxn modelId="{B2985CA1-BBDE-431A-9F93-8CA03C6A852E}" type="presParOf" srcId="{C7CFB9D8-E637-4FB1-A713-23245B7907A4}" destId="{36C83CB0-82AB-437F-ACA6-A0B56F40A8B9}" srcOrd="10" destOrd="0" presId="urn:microsoft.com/office/officeart/2005/8/layout/vList4"/>
    <dgm:cxn modelId="{72A5144D-552E-45F7-8965-AED09FCE2AC6}" type="presParOf" srcId="{36C83CB0-82AB-437F-ACA6-A0B56F40A8B9}" destId="{764913CE-4A28-4662-B529-E93185D78402}" srcOrd="0" destOrd="0" presId="urn:microsoft.com/office/officeart/2005/8/layout/vList4"/>
    <dgm:cxn modelId="{8AE02FFD-2391-4499-9A9C-9D6E52B415D0}" type="presParOf" srcId="{36C83CB0-82AB-437F-ACA6-A0B56F40A8B9}" destId="{13C49B67-F1FD-401B-949E-69A82709FAA1}" srcOrd="1" destOrd="0" presId="urn:microsoft.com/office/officeart/2005/8/layout/vList4"/>
    <dgm:cxn modelId="{BCB9BB61-81D7-4264-92F7-3BD04812FC09}" type="presParOf" srcId="{36C83CB0-82AB-437F-ACA6-A0B56F40A8B9}" destId="{0376DA0C-7AC2-453A-9F54-71C3CFE8F513}" srcOrd="2" destOrd="0" presId="urn:microsoft.com/office/officeart/2005/8/layout/vList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D66F6-C7BB-47A7-90B2-52BA78BEAC5F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AD13E52-5C2B-4E58-AA88-DABEE4F1CB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85725" indent="0" algn="ctr"/>
          <a:r>
            <a:rPr lang="ru-RU" sz="16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  </a:t>
          </a:r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Юридические лица  и</a:t>
          </a:r>
        </a:p>
        <a:p>
          <a:pPr marL="85725" indent="0" algn="ctr"/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 индивидуальные предприниматели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gm:t>
    </dgm:pt>
    <dgm:pt modelId="{9ED17820-4354-4EF8-8737-D93C3A14CCA1}" type="parTrans" cxnId="{9DCFDF5A-4BBF-493B-86AE-4F6186E9A4A4}">
      <dgm:prSet/>
      <dgm:spPr/>
      <dgm:t>
        <a:bodyPr/>
        <a:lstStyle/>
        <a:p>
          <a:endParaRPr lang="ru-RU"/>
        </a:p>
      </dgm:t>
    </dgm:pt>
    <dgm:pt modelId="{0001F26E-1234-402C-9C1C-4623EF0EFAE4}" type="sibTrans" cxnId="{9DCFDF5A-4BBF-493B-86AE-4F6186E9A4A4}">
      <dgm:prSet/>
      <dgm:spPr/>
      <dgm:t>
        <a:bodyPr/>
        <a:lstStyle/>
        <a:p>
          <a:endParaRPr lang="ru-RU"/>
        </a:p>
      </dgm:t>
    </dgm:pt>
    <dgm:pt modelId="{9D14F22A-C973-4B35-BBFC-EF5FD17CBEC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2200" dirty="0"/>
        </a:p>
      </dgm:t>
    </dgm:pt>
    <dgm:pt modelId="{28F1C9BF-9190-40F5-8256-E3267768F178}" type="parTrans" cxnId="{9742FC7D-6C54-4E98-B2C9-34DFE11CAA9E}">
      <dgm:prSet/>
      <dgm:spPr/>
      <dgm:t>
        <a:bodyPr/>
        <a:lstStyle/>
        <a:p>
          <a:endParaRPr lang="ru-RU"/>
        </a:p>
      </dgm:t>
    </dgm:pt>
    <dgm:pt modelId="{B254E6B6-01B2-48F8-888E-7E9BEA0F4BBA}" type="sibTrans" cxnId="{9742FC7D-6C54-4E98-B2C9-34DFE11CAA9E}">
      <dgm:prSet/>
      <dgm:spPr/>
      <dgm:t>
        <a:bodyPr/>
        <a:lstStyle/>
        <a:p>
          <a:endParaRPr lang="ru-RU"/>
        </a:p>
      </dgm:t>
    </dgm:pt>
    <dgm:pt modelId="{B5EF39CA-4B6B-44C1-A9C3-928A2601BC2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8A8E5A0-00A3-4A43-A23F-E3FE7B6AEB2A}" type="parTrans" cxnId="{2690654D-03CB-4B21-8714-95CCDAB46FE9}">
      <dgm:prSet/>
      <dgm:spPr/>
      <dgm:t>
        <a:bodyPr/>
        <a:lstStyle/>
        <a:p>
          <a:endParaRPr lang="ru-RU"/>
        </a:p>
      </dgm:t>
    </dgm:pt>
    <dgm:pt modelId="{6E4001E4-FB3C-4E74-9B3A-A4D23F72EEF0}" type="sibTrans" cxnId="{2690654D-03CB-4B21-8714-95CCDAB46FE9}">
      <dgm:prSet/>
      <dgm:spPr/>
      <dgm:t>
        <a:bodyPr/>
        <a:lstStyle/>
        <a:p>
          <a:endParaRPr lang="ru-RU"/>
        </a:p>
      </dgm:t>
    </dgm:pt>
    <dgm:pt modelId="{D7878B8D-EE49-4FAB-B309-B9FD82801FF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C7BBEA9-2BBA-41A8-96B2-27670E155606}" type="parTrans" cxnId="{E218FCEB-8B77-4C5C-BEB5-AB184B6FE788}">
      <dgm:prSet/>
      <dgm:spPr/>
      <dgm:t>
        <a:bodyPr/>
        <a:lstStyle/>
        <a:p>
          <a:endParaRPr lang="ru-RU"/>
        </a:p>
      </dgm:t>
    </dgm:pt>
    <dgm:pt modelId="{22BE2BB8-425A-4189-903D-7857E7D55096}" type="sibTrans" cxnId="{E218FCEB-8B77-4C5C-BEB5-AB184B6FE788}">
      <dgm:prSet/>
      <dgm:spPr/>
      <dgm:t>
        <a:bodyPr/>
        <a:lstStyle/>
        <a:p>
          <a:endParaRPr lang="ru-RU"/>
        </a:p>
      </dgm:t>
    </dgm:pt>
    <dgm:pt modelId="{9B72BFC5-F18E-420C-A93C-6EC6CBBAE0B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7ECC375-935F-42BE-84E1-F8CB929BE14F}" type="parTrans" cxnId="{BB95D9F3-A547-4518-854B-2257CDD3291D}">
      <dgm:prSet/>
      <dgm:spPr/>
      <dgm:t>
        <a:bodyPr/>
        <a:lstStyle/>
        <a:p>
          <a:endParaRPr lang="ru-RU"/>
        </a:p>
      </dgm:t>
    </dgm:pt>
    <dgm:pt modelId="{8C8976F4-557D-4381-9BC2-9E7D905E0C16}" type="sibTrans" cxnId="{BB95D9F3-A547-4518-854B-2257CDD3291D}">
      <dgm:prSet/>
      <dgm:spPr/>
      <dgm:t>
        <a:bodyPr/>
        <a:lstStyle/>
        <a:p>
          <a:endParaRPr lang="ru-RU"/>
        </a:p>
      </dgm:t>
    </dgm:pt>
    <dgm:pt modelId="{5345B71F-2FDD-467F-8FD3-655520F1EB2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EE7C4AE-5AD6-47B1-A14A-6BB0DD2EF587}" type="parTrans" cxnId="{33B5E57B-2DA7-493D-AED6-E2CC9E8D1EA9}">
      <dgm:prSet/>
      <dgm:spPr/>
      <dgm:t>
        <a:bodyPr/>
        <a:lstStyle/>
        <a:p>
          <a:endParaRPr lang="ru-RU"/>
        </a:p>
      </dgm:t>
    </dgm:pt>
    <dgm:pt modelId="{8BADFA07-B3AC-4F45-8DA9-E8DFDF482B27}" type="sibTrans" cxnId="{33B5E57B-2DA7-493D-AED6-E2CC9E8D1EA9}">
      <dgm:prSet/>
      <dgm:spPr/>
      <dgm:t>
        <a:bodyPr/>
        <a:lstStyle/>
        <a:p>
          <a:endParaRPr lang="ru-RU"/>
        </a:p>
      </dgm:t>
    </dgm:pt>
    <dgm:pt modelId="{8F933304-3B77-4A09-A9E7-BE66FDBB693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7C8494D2-DDE6-4C7F-8A4D-52D1621900D2}" type="parTrans" cxnId="{B44D3B7A-FEED-4ACE-B697-B0DDABC6CFEB}">
      <dgm:prSet/>
      <dgm:spPr/>
      <dgm:t>
        <a:bodyPr/>
        <a:lstStyle/>
        <a:p>
          <a:endParaRPr lang="ru-RU"/>
        </a:p>
      </dgm:t>
    </dgm:pt>
    <dgm:pt modelId="{96E37DD2-6816-4FB2-9CBF-360D23C8FF0E}" type="sibTrans" cxnId="{B44D3B7A-FEED-4ACE-B697-B0DDABC6CFEB}">
      <dgm:prSet/>
      <dgm:spPr/>
      <dgm:t>
        <a:bodyPr/>
        <a:lstStyle/>
        <a:p>
          <a:endParaRPr lang="ru-RU"/>
        </a:p>
      </dgm:t>
    </dgm:pt>
    <dgm:pt modelId="{7D67B296-59E5-4A1E-8B2D-F26E72BD9E9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C514BBED-F9FB-48D1-A654-69B57B2E3CDA}" type="parTrans" cxnId="{BFF22F9F-D7DC-45EC-9200-EE1FA783DCEB}">
      <dgm:prSet/>
      <dgm:spPr/>
      <dgm:t>
        <a:bodyPr/>
        <a:lstStyle/>
        <a:p>
          <a:endParaRPr lang="ru-RU"/>
        </a:p>
      </dgm:t>
    </dgm:pt>
    <dgm:pt modelId="{BEA36D9B-71BC-4A65-860C-812E6FABFE2F}" type="sibTrans" cxnId="{BFF22F9F-D7DC-45EC-9200-EE1FA783DCEB}">
      <dgm:prSet/>
      <dgm:spPr/>
      <dgm:t>
        <a:bodyPr/>
        <a:lstStyle/>
        <a:p>
          <a:endParaRPr lang="ru-RU"/>
        </a:p>
      </dgm:t>
    </dgm:pt>
    <dgm:pt modelId="{996D06E0-6EBC-4ADC-8997-C1AD5852AA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41DAB5B1-E827-43AC-829D-6D8884982785}" type="parTrans" cxnId="{F47AA236-6DA8-4D91-AAE7-0E512EEDD4F1}">
      <dgm:prSet/>
      <dgm:spPr/>
      <dgm:t>
        <a:bodyPr/>
        <a:lstStyle/>
        <a:p>
          <a:endParaRPr lang="ru-RU"/>
        </a:p>
      </dgm:t>
    </dgm:pt>
    <dgm:pt modelId="{3E4293B8-CFE8-439B-898D-7FAA9069B25B}" type="sibTrans" cxnId="{F47AA236-6DA8-4D91-AAE7-0E512EEDD4F1}">
      <dgm:prSet/>
      <dgm:spPr/>
      <dgm:t>
        <a:bodyPr/>
        <a:lstStyle/>
        <a:p>
          <a:endParaRPr lang="ru-RU"/>
        </a:p>
      </dgm:t>
    </dgm:pt>
    <dgm:pt modelId="{5175DEDA-967C-4B28-B754-DA10093CF4F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956F417-3EC2-4580-9F22-7C7AB6171B2D}" type="parTrans" cxnId="{429FBC57-B3B4-4D13-B926-134EA11276AC}">
      <dgm:prSet/>
      <dgm:spPr/>
      <dgm:t>
        <a:bodyPr/>
        <a:lstStyle/>
        <a:p>
          <a:endParaRPr lang="ru-RU"/>
        </a:p>
      </dgm:t>
    </dgm:pt>
    <dgm:pt modelId="{6B811ED0-FF3B-4E01-B2FC-51B4ECC5B6F8}" type="sibTrans" cxnId="{429FBC57-B3B4-4D13-B926-134EA11276AC}">
      <dgm:prSet/>
      <dgm:spPr/>
      <dgm:t>
        <a:bodyPr/>
        <a:lstStyle/>
        <a:p>
          <a:endParaRPr lang="ru-RU"/>
        </a:p>
      </dgm:t>
    </dgm:pt>
    <dgm:pt modelId="{0884F440-5E44-40F0-9027-C7B85504D35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0686950-51B9-4282-81C3-8FFCA4A266E0}" type="parTrans" cxnId="{78E01CBB-FE05-4DDE-89D9-F91F6C67EB7B}">
      <dgm:prSet/>
      <dgm:spPr/>
      <dgm:t>
        <a:bodyPr/>
        <a:lstStyle/>
        <a:p>
          <a:endParaRPr lang="ru-RU"/>
        </a:p>
      </dgm:t>
    </dgm:pt>
    <dgm:pt modelId="{CCD1DDD6-02CC-4933-B843-AC6C30913B4A}" type="sibTrans" cxnId="{78E01CBB-FE05-4DDE-89D9-F91F6C67EB7B}">
      <dgm:prSet/>
      <dgm:spPr/>
      <dgm:t>
        <a:bodyPr/>
        <a:lstStyle/>
        <a:p>
          <a:endParaRPr lang="ru-RU"/>
        </a:p>
      </dgm:t>
    </dgm:pt>
    <dgm:pt modelId="{C7CFB9D8-E637-4FB1-A713-23245B7907A4}" type="pres">
      <dgm:prSet presAssocID="{7B4D66F6-C7BB-47A7-90B2-52BA78BEAC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7EAE5-5FEE-4466-BDBB-8C8148B26304}" type="pres">
      <dgm:prSet presAssocID="{4AD13E52-5C2B-4E58-AA88-DABEE4F1CB0F}" presName="comp" presStyleCnt="0"/>
      <dgm:spPr/>
    </dgm:pt>
    <dgm:pt modelId="{506BEAE8-19CE-4CE3-9E74-AAC525434186}" type="pres">
      <dgm:prSet presAssocID="{4AD13E52-5C2B-4E58-AA88-DABEE4F1CB0F}" presName="box" presStyleLbl="node1" presStyleIdx="0" presStyleCnt="6" custScaleY="97690" custLinFactNeighborX="536" custLinFactNeighborY="-27553"/>
      <dgm:spPr/>
      <dgm:t>
        <a:bodyPr/>
        <a:lstStyle/>
        <a:p>
          <a:endParaRPr lang="ru-RU"/>
        </a:p>
      </dgm:t>
    </dgm:pt>
    <dgm:pt modelId="{EE337CCE-5BDE-4245-9B40-D819B50E4A8B}" type="pres">
      <dgm:prSet presAssocID="{4AD13E52-5C2B-4E58-AA88-DABEE4F1CB0F}" presName="img" presStyleLbl="fgImgPlace1" presStyleIdx="0" presStyleCnt="6" custScaleX="56540" custScaleY="48311" custLinFactNeighborX="-16529" custLinFactNeighborY="767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80EFC91-9CD6-42BC-A210-0694241FF82D}" type="pres">
      <dgm:prSet presAssocID="{4AD13E52-5C2B-4E58-AA88-DABEE4F1CB0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3A5A-FE4F-4080-96A0-AA89C44D4CCC}" type="pres">
      <dgm:prSet presAssocID="{0001F26E-1234-402C-9C1C-4623EF0EFAE4}" presName="spacer" presStyleCnt="0"/>
      <dgm:spPr/>
    </dgm:pt>
    <dgm:pt modelId="{5C8927DF-D4A8-4754-90CA-3D36B3EEF38D}" type="pres">
      <dgm:prSet presAssocID="{9D14F22A-C973-4B35-BBFC-EF5FD17CBECB}" presName="comp" presStyleCnt="0"/>
      <dgm:spPr/>
    </dgm:pt>
    <dgm:pt modelId="{D5B2CE36-5EBA-48BF-98A7-898C719FBB96}" type="pres">
      <dgm:prSet presAssocID="{9D14F22A-C973-4B35-BBFC-EF5FD17CBECB}" presName="box" presStyleLbl="node1" presStyleIdx="1" presStyleCnt="6"/>
      <dgm:spPr/>
      <dgm:t>
        <a:bodyPr/>
        <a:lstStyle/>
        <a:p>
          <a:endParaRPr lang="ru-RU"/>
        </a:p>
      </dgm:t>
    </dgm:pt>
    <dgm:pt modelId="{046202F5-2D53-4D72-99A7-20BF140C70F8}" type="pres">
      <dgm:prSet presAssocID="{9D14F22A-C973-4B35-BBFC-EF5FD17CBECB}" presName="img" presStyleLbl="fgImgPlace1" presStyleIdx="1" presStyleCnt="6" custScaleX="58051" custScaleY="65540" custLinFactNeighborX="7246" custLinFactNeighborY="4925"/>
      <dgm:spPr/>
      <dgm:t>
        <a:bodyPr/>
        <a:lstStyle/>
        <a:p>
          <a:endParaRPr lang="ru-RU"/>
        </a:p>
      </dgm:t>
    </dgm:pt>
    <dgm:pt modelId="{C915C602-46C3-4E93-A530-9468117942AB}" type="pres">
      <dgm:prSet presAssocID="{9D14F22A-C973-4B35-BBFC-EF5FD17CBEC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82ED-C22F-411E-A061-A48A59E6A558}" type="pres">
      <dgm:prSet presAssocID="{B254E6B6-01B2-48F8-888E-7E9BEA0F4BBA}" presName="spacer" presStyleCnt="0"/>
      <dgm:spPr/>
    </dgm:pt>
    <dgm:pt modelId="{EC44C97B-6F56-4607-9BD5-BBA067EA5904}" type="pres">
      <dgm:prSet presAssocID="{B5EF39CA-4B6B-44C1-A9C3-928A2601BC20}" presName="comp" presStyleCnt="0"/>
      <dgm:spPr/>
    </dgm:pt>
    <dgm:pt modelId="{59553CE1-AA34-4F02-B760-558BF8182B5C}" type="pres">
      <dgm:prSet presAssocID="{B5EF39CA-4B6B-44C1-A9C3-928A2601BC20}" presName="box" presStyleLbl="node1" presStyleIdx="2" presStyleCnt="6" custScaleY="109691" custLinFactNeighborX="-498" custLinFactNeighborY="-3300"/>
      <dgm:spPr/>
      <dgm:t>
        <a:bodyPr/>
        <a:lstStyle/>
        <a:p>
          <a:endParaRPr lang="ru-RU"/>
        </a:p>
      </dgm:t>
    </dgm:pt>
    <dgm:pt modelId="{526EB23C-A292-4868-8098-5D9A3B54A37D}" type="pres">
      <dgm:prSet presAssocID="{B5EF39CA-4B6B-44C1-A9C3-928A2601BC20}" presName="img" presStyleLbl="fgImgPlace1" presStyleIdx="2" presStyleCnt="6" custScaleX="38377" custScaleY="181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6E91DE-8677-4F2B-A27E-3056BD4440D5}" type="pres">
      <dgm:prSet presAssocID="{B5EF39CA-4B6B-44C1-A9C3-928A2601BC2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A111-36C2-44B5-B630-998EB94EEA63}" type="pres">
      <dgm:prSet presAssocID="{6E4001E4-FB3C-4E74-9B3A-A4D23F72EEF0}" presName="spacer" presStyleCnt="0"/>
      <dgm:spPr/>
    </dgm:pt>
    <dgm:pt modelId="{063C5090-2FEF-484D-B19E-AE1BD3D721B0}" type="pres">
      <dgm:prSet presAssocID="{5345B71F-2FDD-467F-8FD3-655520F1EB2D}" presName="comp" presStyleCnt="0"/>
      <dgm:spPr/>
    </dgm:pt>
    <dgm:pt modelId="{109A7114-741A-4DE2-9323-ECA2431AC520}" type="pres">
      <dgm:prSet presAssocID="{5345B71F-2FDD-467F-8FD3-655520F1EB2D}" presName="box" presStyleLbl="node1" presStyleIdx="3" presStyleCnt="6" custScaleY="141323" custLinFactNeighborX="1173" custLinFactNeighborY="-457"/>
      <dgm:spPr/>
      <dgm:t>
        <a:bodyPr/>
        <a:lstStyle/>
        <a:p>
          <a:endParaRPr lang="ru-RU"/>
        </a:p>
      </dgm:t>
    </dgm:pt>
    <dgm:pt modelId="{D8732C82-D8C5-4E84-B48E-F71D1D13AE6D}" type="pres">
      <dgm:prSet presAssocID="{5345B71F-2FDD-467F-8FD3-655520F1EB2D}" presName="img" presStyleLbl="fgImgPlace1" presStyleIdx="3" presStyleCnt="6" custScaleX="84450" custScaleY="45337" custLinFactNeighborY="-6745"/>
      <dgm:spPr/>
      <dgm:t>
        <a:bodyPr/>
        <a:lstStyle/>
        <a:p>
          <a:endParaRPr lang="ru-RU"/>
        </a:p>
      </dgm:t>
    </dgm:pt>
    <dgm:pt modelId="{B5D263B5-82B3-4B4D-8B99-A30D1E27D16F}" type="pres">
      <dgm:prSet presAssocID="{5345B71F-2FDD-467F-8FD3-655520F1EB2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6B5D-4B70-45A1-B497-95596F1421F2}" type="pres">
      <dgm:prSet presAssocID="{8BADFA07-B3AC-4F45-8DA9-E8DFDF482B27}" presName="spacer" presStyleCnt="0"/>
      <dgm:spPr/>
    </dgm:pt>
    <dgm:pt modelId="{D86685F1-29B0-4C7F-8D3C-84286166EAEF}" type="pres">
      <dgm:prSet presAssocID="{996D06E0-6EBC-4ADC-8997-C1AD5852AA52}" presName="comp" presStyleCnt="0"/>
      <dgm:spPr/>
    </dgm:pt>
    <dgm:pt modelId="{29A909CB-37AA-4772-8FBD-D0ACDB90CD41}" type="pres">
      <dgm:prSet presAssocID="{996D06E0-6EBC-4ADC-8997-C1AD5852AA52}" presName="box" presStyleLbl="node1" presStyleIdx="4" presStyleCnt="6"/>
      <dgm:spPr/>
      <dgm:t>
        <a:bodyPr/>
        <a:lstStyle/>
        <a:p>
          <a:endParaRPr lang="ru-RU"/>
        </a:p>
      </dgm:t>
    </dgm:pt>
    <dgm:pt modelId="{F72340B2-4C48-4DD9-8188-97E0859611FA}" type="pres">
      <dgm:prSet presAssocID="{996D06E0-6EBC-4ADC-8997-C1AD5852AA52}" presName="img" presStyleLbl="fgImgPlace1" presStyleIdx="4" presStyleCnt="6" custScaleX="78144" custScaleY="73417"/>
      <dgm:spPr/>
      <dgm:t>
        <a:bodyPr/>
        <a:lstStyle/>
        <a:p>
          <a:endParaRPr lang="ru-RU"/>
        </a:p>
      </dgm:t>
    </dgm:pt>
    <dgm:pt modelId="{121EB0FF-4BED-4CCF-B9AE-D3EF86C7E24F}" type="pres">
      <dgm:prSet presAssocID="{996D06E0-6EBC-4ADC-8997-C1AD5852AA5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3A05F-4481-4D94-94FB-BCC004D8332D}" type="pres">
      <dgm:prSet presAssocID="{3E4293B8-CFE8-439B-898D-7FAA9069B25B}" presName="spacer" presStyleCnt="0"/>
      <dgm:spPr/>
    </dgm:pt>
    <dgm:pt modelId="{36C83CB0-82AB-437F-ACA6-A0B56F40A8B9}" type="pres">
      <dgm:prSet presAssocID="{0884F440-5E44-40F0-9027-C7B85504D35F}" presName="comp" presStyleCnt="0"/>
      <dgm:spPr/>
    </dgm:pt>
    <dgm:pt modelId="{764913CE-4A28-4662-B529-E93185D78402}" type="pres">
      <dgm:prSet presAssocID="{0884F440-5E44-40F0-9027-C7B85504D35F}" presName="box" presStyleLbl="node1" presStyleIdx="5" presStyleCnt="6" custScaleY="85889"/>
      <dgm:spPr/>
      <dgm:t>
        <a:bodyPr/>
        <a:lstStyle/>
        <a:p>
          <a:endParaRPr lang="ru-RU"/>
        </a:p>
      </dgm:t>
    </dgm:pt>
    <dgm:pt modelId="{13C49B67-F1FD-401B-949E-69A82709FAA1}" type="pres">
      <dgm:prSet presAssocID="{0884F440-5E44-40F0-9027-C7B85504D35F}" presName="img" presStyleLbl="fgImgPlace1" presStyleIdx="5" presStyleCnt="6" custScaleX="69255" custScaleY="88006"/>
      <dgm:spPr/>
    </dgm:pt>
    <dgm:pt modelId="{0376DA0C-7AC2-453A-9F54-71C3CFE8F513}" type="pres">
      <dgm:prSet presAssocID="{0884F440-5E44-40F0-9027-C7B85504D35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AF19E-28ED-4694-878D-5D7920FD6064}" type="presOf" srcId="{996D06E0-6EBC-4ADC-8997-C1AD5852AA52}" destId="{121EB0FF-4BED-4CCF-B9AE-D3EF86C7E24F}" srcOrd="1" destOrd="0" presId="urn:microsoft.com/office/officeart/2005/8/layout/vList4"/>
    <dgm:cxn modelId="{951F969D-0A37-4A4A-B33B-338AF2237F77}" type="presOf" srcId="{8F933304-3B77-4A09-A9E7-BE66FDBB6930}" destId="{109A7114-741A-4DE2-9323-ECA2431AC520}" srcOrd="0" destOrd="1" presId="urn:microsoft.com/office/officeart/2005/8/layout/vList4"/>
    <dgm:cxn modelId="{78E01CBB-FE05-4DDE-89D9-F91F6C67EB7B}" srcId="{7B4D66F6-C7BB-47A7-90B2-52BA78BEAC5F}" destId="{0884F440-5E44-40F0-9027-C7B85504D35F}" srcOrd="5" destOrd="0" parTransId="{60686950-51B9-4282-81C3-8FFCA4A266E0}" sibTransId="{CCD1DDD6-02CC-4933-B843-AC6C30913B4A}"/>
    <dgm:cxn modelId="{EF78C215-7046-4778-B16D-E46C89FD202B}" type="presOf" srcId="{7B4D66F6-C7BB-47A7-90B2-52BA78BEAC5F}" destId="{C7CFB9D8-E637-4FB1-A713-23245B7907A4}" srcOrd="0" destOrd="0" presId="urn:microsoft.com/office/officeart/2005/8/layout/vList4"/>
    <dgm:cxn modelId="{795BC81D-ED2F-49D0-BB9C-8E30892593DC}" type="presOf" srcId="{5175DEDA-967C-4B28-B754-DA10093CF4F1}" destId="{109A7114-741A-4DE2-9323-ECA2431AC520}" srcOrd="0" destOrd="2" presId="urn:microsoft.com/office/officeart/2005/8/layout/vList4"/>
    <dgm:cxn modelId="{2CC698CB-A98C-43ED-B114-4FCC373524AD}" type="presOf" srcId="{5345B71F-2FDD-467F-8FD3-655520F1EB2D}" destId="{B5D263B5-82B3-4B4D-8B99-A30D1E27D16F}" srcOrd="1" destOrd="0" presId="urn:microsoft.com/office/officeart/2005/8/layout/vList4"/>
    <dgm:cxn modelId="{FE637EE7-28FD-4245-8C87-8B6D8127C374}" type="presOf" srcId="{7D67B296-59E5-4A1E-8B2D-F26E72BD9E9D}" destId="{121EB0FF-4BED-4CCF-B9AE-D3EF86C7E24F}" srcOrd="1" destOrd="1" presId="urn:microsoft.com/office/officeart/2005/8/layout/vList4"/>
    <dgm:cxn modelId="{9DCFDF5A-4BBF-493B-86AE-4F6186E9A4A4}" srcId="{7B4D66F6-C7BB-47A7-90B2-52BA78BEAC5F}" destId="{4AD13E52-5C2B-4E58-AA88-DABEE4F1CB0F}" srcOrd="0" destOrd="0" parTransId="{9ED17820-4354-4EF8-8737-D93C3A14CCA1}" sibTransId="{0001F26E-1234-402C-9C1C-4623EF0EFAE4}"/>
    <dgm:cxn modelId="{1B738DD7-75D9-4AEB-847F-7AFF7F6197D1}" type="presOf" srcId="{5175DEDA-967C-4B28-B754-DA10093CF4F1}" destId="{B5D263B5-82B3-4B4D-8B99-A30D1E27D16F}" srcOrd="1" destOrd="2" presId="urn:microsoft.com/office/officeart/2005/8/layout/vList4"/>
    <dgm:cxn modelId="{F47AA236-6DA8-4D91-AAE7-0E512EEDD4F1}" srcId="{7B4D66F6-C7BB-47A7-90B2-52BA78BEAC5F}" destId="{996D06E0-6EBC-4ADC-8997-C1AD5852AA52}" srcOrd="4" destOrd="0" parTransId="{41DAB5B1-E827-43AC-829D-6D8884982785}" sibTransId="{3E4293B8-CFE8-439B-898D-7FAA9069B25B}"/>
    <dgm:cxn modelId="{2690654D-03CB-4B21-8714-95CCDAB46FE9}" srcId="{7B4D66F6-C7BB-47A7-90B2-52BA78BEAC5F}" destId="{B5EF39CA-4B6B-44C1-A9C3-928A2601BC20}" srcOrd="2" destOrd="0" parTransId="{B8A8E5A0-00A3-4A43-A23F-E3FE7B6AEB2A}" sibTransId="{6E4001E4-FB3C-4E74-9B3A-A4D23F72EEF0}"/>
    <dgm:cxn modelId="{72D7510B-1704-43C9-951B-920E5183716E}" type="presOf" srcId="{0884F440-5E44-40F0-9027-C7B85504D35F}" destId="{0376DA0C-7AC2-453A-9F54-71C3CFE8F513}" srcOrd="1" destOrd="0" presId="urn:microsoft.com/office/officeart/2005/8/layout/vList4"/>
    <dgm:cxn modelId="{97A189EB-4B5D-4F65-9F22-965489D14FB2}" type="presOf" srcId="{9B72BFC5-F18E-420C-A93C-6EC6CBBAE0BE}" destId="{59553CE1-AA34-4F02-B760-558BF8182B5C}" srcOrd="0" destOrd="2" presId="urn:microsoft.com/office/officeart/2005/8/layout/vList4"/>
    <dgm:cxn modelId="{77A88F6D-56C8-47F8-B51D-B234F8DA29E1}" type="presOf" srcId="{996D06E0-6EBC-4ADC-8997-C1AD5852AA52}" destId="{29A909CB-37AA-4772-8FBD-D0ACDB90CD41}" srcOrd="0" destOrd="0" presId="urn:microsoft.com/office/officeart/2005/8/layout/vList4"/>
    <dgm:cxn modelId="{59747F8B-C5CC-46C5-80BC-14B23E0EB700}" type="presOf" srcId="{D7878B8D-EE49-4FAB-B309-B9FD82801FFB}" destId="{566E91DE-8677-4F2B-A27E-3056BD4440D5}" srcOrd="1" destOrd="1" presId="urn:microsoft.com/office/officeart/2005/8/layout/vList4"/>
    <dgm:cxn modelId="{9742FC7D-6C54-4E98-B2C9-34DFE11CAA9E}" srcId="{7B4D66F6-C7BB-47A7-90B2-52BA78BEAC5F}" destId="{9D14F22A-C973-4B35-BBFC-EF5FD17CBECB}" srcOrd="1" destOrd="0" parTransId="{28F1C9BF-9190-40F5-8256-E3267768F178}" sibTransId="{B254E6B6-01B2-48F8-888E-7E9BEA0F4BBA}"/>
    <dgm:cxn modelId="{95265AC2-A004-4FE7-8F3C-A4E1363E47CF}" type="presOf" srcId="{5345B71F-2FDD-467F-8FD3-655520F1EB2D}" destId="{109A7114-741A-4DE2-9323-ECA2431AC520}" srcOrd="0" destOrd="0" presId="urn:microsoft.com/office/officeart/2005/8/layout/vList4"/>
    <dgm:cxn modelId="{E218FCEB-8B77-4C5C-BEB5-AB184B6FE788}" srcId="{B5EF39CA-4B6B-44C1-A9C3-928A2601BC20}" destId="{D7878B8D-EE49-4FAB-B309-B9FD82801FFB}" srcOrd="0" destOrd="0" parTransId="{DC7BBEA9-2BBA-41A8-96B2-27670E155606}" sibTransId="{22BE2BB8-425A-4189-903D-7857E7D55096}"/>
    <dgm:cxn modelId="{B2882EFC-7368-4B67-8840-624FF3E77207}" type="presOf" srcId="{B5EF39CA-4B6B-44C1-A9C3-928A2601BC20}" destId="{59553CE1-AA34-4F02-B760-558BF8182B5C}" srcOrd="0" destOrd="0" presId="urn:microsoft.com/office/officeart/2005/8/layout/vList4"/>
    <dgm:cxn modelId="{8D902E6A-4FDB-40B6-AEA2-0FF2EA254046}" type="presOf" srcId="{9D14F22A-C973-4B35-BBFC-EF5FD17CBECB}" destId="{C915C602-46C3-4E93-A530-9468117942AB}" srcOrd="1" destOrd="0" presId="urn:microsoft.com/office/officeart/2005/8/layout/vList4"/>
    <dgm:cxn modelId="{483F6DDE-A762-40B3-92B7-D3196F106B85}" type="presOf" srcId="{4AD13E52-5C2B-4E58-AA88-DABEE4F1CB0F}" destId="{780EFC91-9CD6-42BC-A210-0694241FF82D}" srcOrd="1" destOrd="0" presId="urn:microsoft.com/office/officeart/2005/8/layout/vList4"/>
    <dgm:cxn modelId="{7D43B3A5-CB62-48F9-A081-428EEE18D2ED}" type="presOf" srcId="{8F933304-3B77-4A09-A9E7-BE66FDBB6930}" destId="{B5D263B5-82B3-4B4D-8B99-A30D1E27D16F}" srcOrd="1" destOrd="1" presId="urn:microsoft.com/office/officeart/2005/8/layout/vList4"/>
    <dgm:cxn modelId="{0514A465-F74C-4E44-9C40-A2828B69EF0B}" type="presOf" srcId="{7D67B296-59E5-4A1E-8B2D-F26E72BD9E9D}" destId="{29A909CB-37AA-4772-8FBD-D0ACDB90CD41}" srcOrd="0" destOrd="1" presId="urn:microsoft.com/office/officeart/2005/8/layout/vList4"/>
    <dgm:cxn modelId="{0A5F72F6-269B-422D-B0B7-1DA223886623}" type="presOf" srcId="{9D14F22A-C973-4B35-BBFC-EF5FD17CBECB}" destId="{D5B2CE36-5EBA-48BF-98A7-898C719FBB96}" srcOrd="0" destOrd="0" presId="urn:microsoft.com/office/officeart/2005/8/layout/vList4"/>
    <dgm:cxn modelId="{72B2922D-4F0B-4E14-AE9A-E3CE405A2FFB}" type="presOf" srcId="{4AD13E52-5C2B-4E58-AA88-DABEE4F1CB0F}" destId="{506BEAE8-19CE-4CE3-9E74-AAC525434186}" srcOrd="0" destOrd="0" presId="urn:microsoft.com/office/officeart/2005/8/layout/vList4"/>
    <dgm:cxn modelId="{429FBC57-B3B4-4D13-B926-134EA11276AC}" srcId="{5345B71F-2FDD-467F-8FD3-655520F1EB2D}" destId="{5175DEDA-967C-4B28-B754-DA10093CF4F1}" srcOrd="1" destOrd="0" parTransId="{D956F417-3EC2-4580-9F22-7C7AB6171B2D}" sibTransId="{6B811ED0-FF3B-4E01-B2FC-51B4ECC5B6F8}"/>
    <dgm:cxn modelId="{33B5E57B-2DA7-493D-AED6-E2CC9E8D1EA9}" srcId="{7B4D66F6-C7BB-47A7-90B2-52BA78BEAC5F}" destId="{5345B71F-2FDD-467F-8FD3-655520F1EB2D}" srcOrd="3" destOrd="0" parTransId="{BEE7C4AE-5AD6-47B1-A14A-6BB0DD2EF587}" sibTransId="{8BADFA07-B3AC-4F45-8DA9-E8DFDF482B27}"/>
    <dgm:cxn modelId="{B9726CAA-AC00-478F-904A-E0E9DC99882D}" type="presOf" srcId="{D7878B8D-EE49-4FAB-B309-B9FD82801FFB}" destId="{59553CE1-AA34-4F02-B760-558BF8182B5C}" srcOrd="0" destOrd="1" presId="urn:microsoft.com/office/officeart/2005/8/layout/vList4"/>
    <dgm:cxn modelId="{B44D3B7A-FEED-4ACE-B697-B0DDABC6CFEB}" srcId="{5345B71F-2FDD-467F-8FD3-655520F1EB2D}" destId="{8F933304-3B77-4A09-A9E7-BE66FDBB6930}" srcOrd="0" destOrd="0" parTransId="{7C8494D2-DDE6-4C7F-8A4D-52D1621900D2}" sibTransId="{96E37DD2-6816-4FB2-9CBF-360D23C8FF0E}"/>
    <dgm:cxn modelId="{47A8FC9B-B102-48BD-9F47-C59E405AD9DC}" type="presOf" srcId="{B5EF39CA-4B6B-44C1-A9C3-928A2601BC20}" destId="{566E91DE-8677-4F2B-A27E-3056BD4440D5}" srcOrd="1" destOrd="0" presId="urn:microsoft.com/office/officeart/2005/8/layout/vList4"/>
    <dgm:cxn modelId="{BB95D9F3-A547-4518-854B-2257CDD3291D}" srcId="{B5EF39CA-4B6B-44C1-A9C3-928A2601BC20}" destId="{9B72BFC5-F18E-420C-A93C-6EC6CBBAE0BE}" srcOrd="1" destOrd="0" parTransId="{67ECC375-935F-42BE-84E1-F8CB929BE14F}" sibTransId="{8C8976F4-557D-4381-9BC2-9E7D905E0C16}"/>
    <dgm:cxn modelId="{BFF22F9F-D7DC-45EC-9200-EE1FA783DCEB}" srcId="{996D06E0-6EBC-4ADC-8997-C1AD5852AA52}" destId="{7D67B296-59E5-4A1E-8B2D-F26E72BD9E9D}" srcOrd="0" destOrd="0" parTransId="{C514BBED-F9FB-48D1-A654-69B57B2E3CDA}" sibTransId="{BEA36D9B-71BC-4A65-860C-812E6FABFE2F}"/>
    <dgm:cxn modelId="{ADBE7B08-0B32-44E5-B452-A9A6E839C634}" type="presOf" srcId="{9B72BFC5-F18E-420C-A93C-6EC6CBBAE0BE}" destId="{566E91DE-8677-4F2B-A27E-3056BD4440D5}" srcOrd="1" destOrd="2" presId="urn:microsoft.com/office/officeart/2005/8/layout/vList4"/>
    <dgm:cxn modelId="{7DAFF5DB-679D-47C7-89BE-0D5410569451}" type="presOf" srcId="{0884F440-5E44-40F0-9027-C7B85504D35F}" destId="{764913CE-4A28-4662-B529-E93185D78402}" srcOrd="0" destOrd="0" presId="urn:microsoft.com/office/officeart/2005/8/layout/vList4"/>
    <dgm:cxn modelId="{866741F1-5C01-426B-9681-B039CB5472AE}" type="presParOf" srcId="{C7CFB9D8-E637-4FB1-A713-23245B7907A4}" destId="{FFC7EAE5-5FEE-4466-BDBB-8C8148B26304}" srcOrd="0" destOrd="0" presId="urn:microsoft.com/office/officeart/2005/8/layout/vList4"/>
    <dgm:cxn modelId="{ED598BFD-CCA1-4236-93B7-75FCB6D58D58}" type="presParOf" srcId="{FFC7EAE5-5FEE-4466-BDBB-8C8148B26304}" destId="{506BEAE8-19CE-4CE3-9E74-AAC525434186}" srcOrd="0" destOrd="0" presId="urn:microsoft.com/office/officeart/2005/8/layout/vList4"/>
    <dgm:cxn modelId="{109FEFBE-A64A-4C43-90E8-3029336D33ED}" type="presParOf" srcId="{FFC7EAE5-5FEE-4466-BDBB-8C8148B26304}" destId="{EE337CCE-5BDE-4245-9B40-D819B50E4A8B}" srcOrd="1" destOrd="0" presId="urn:microsoft.com/office/officeart/2005/8/layout/vList4"/>
    <dgm:cxn modelId="{327135B2-3427-4EAB-8548-975E4B777078}" type="presParOf" srcId="{FFC7EAE5-5FEE-4466-BDBB-8C8148B26304}" destId="{780EFC91-9CD6-42BC-A210-0694241FF82D}" srcOrd="2" destOrd="0" presId="urn:microsoft.com/office/officeart/2005/8/layout/vList4"/>
    <dgm:cxn modelId="{2F4BCEC9-D919-4515-AE56-96E98633AE67}" type="presParOf" srcId="{C7CFB9D8-E637-4FB1-A713-23245B7907A4}" destId="{8FEE3A5A-FE4F-4080-96A0-AA89C44D4CCC}" srcOrd="1" destOrd="0" presId="urn:microsoft.com/office/officeart/2005/8/layout/vList4"/>
    <dgm:cxn modelId="{B962EF40-95B2-4297-8443-980213AE2438}" type="presParOf" srcId="{C7CFB9D8-E637-4FB1-A713-23245B7907A4}" destId="{5C8927DF-D4A8-4754-90CA-3D36B3EEF38D}" srcOrd="2" destOrd="0" presId="urn:microsoft.com/office/officeart/2005/8/layout/vList4"/>
    <dgm:cxn modelId="{216CB357-0A4A-47DE-8308-CC4F0DD17F9E}" type="presParOf" srcId="{5C8927DF-D4A8-4754-90CA-3D36B3EEF38D}" destId="{D5B2CE36-5EBA-48BF-98A7-898C719FBB96}" srcOrd="0" destOrd="0" presId="urn:microsoft.com/office/officeart/2005/8/layout/vList4"/>
    <dgm:cxn modelId="{B83668F5-9449-418D-A2BA-57021B0D1733}" type="presParOf" srcId="{5C8927DF-D4A8-4754-90CA-3D36B3EEF38D}" destId="{046202F5-2D53-4D72-99A7-20BF140C70F8}" srcOrd="1" destOrd="0" presId="urn:microsoft.com/office/officeart/2005/8/layout/vList4"/>
    <dgm:cxn modelId="{088E42B6-A7ED-4492-8D64-A7CDD729D32E}" type="presParOf" srcId="{5C8927DF-D4A8-4754-90CA-3D36B3EEF38D}" destId="{C915C602-46C3-4E93-A530-9468117942AB}" srcOrd="2" destOrd="0" presId="urn:microsoft.com/office/officeart/2005/8/layout/vList4"/>
    <dgm:cxn modelId="{0C8C01E3-7D15-4505-BF80-FB4E29ED8C08}" type="presParOf" srcId="{C7CFB9D8-E637-4FB1-A713-23245B7907A4}" destId="{126482ED-C22F-411E-A061-A48A59E6A558}" srcOrd="3" destOrd="0" presId="urn:microsoft.com/office/officeart/2005/8/layout/vList4"/>
    <dgm:cxn modelId="{0C8C3FF7-C2AF-4DAB-8D94-44D36A4DE52C}" type="presParOf" srcId="{C7CFB9D8-E637-4FB1-A713-23245B7907A4}" destId="{EC44C97B-6F56-4607-9BD5-BBA067EA5904}" srcOrd="4" destOrd="0" presId="urn:microsoft.com/office/officeart/2005/8/layout/vList4"/>
    <dgm:cxn modelId="{1BAF58F1-953C-4239-8CD9-08202B05F7C0}" type="presParOf" srcId="{EC44C97B-6F56-4607-9BD5-BBA067EA5904}" destId="{59553CE1-AA34-4F02-B760-558BF8182B5C}" srcOrd="0" destOrd="0" presId="urn:microsoft.com/office/officeart/2005/8/layout/vList4"/>
    <dgm:cxn modelId="{34B45AF2-3208-4C00-B8F4-85EBF7EBDAAB}" type="presParOf" srcId="{EC44C97B-6F56-4607-9BD5-BBA067EA5904}" destId="{526EB23C-A292-4868-8098-5D9A3B54A37D}" srcOrd="1" destOrd="0" presId="urn:microsoft.com/office/officeart/2005/8/layout/vList4"/>
    <dgm:cxn modelId="{9664499A-2685-44F4-95AB-539B02DE038C}" type="presParOf" srcId="{EC44C97B-6F56-4607-9BD5-BBA067EA5904}" destId="{566E91DE-8677-4F2B-A27E-3056BD4440D5}" srcOrd="2" destOrd="0" presId="urn:microsoft.com/office/officeart/2005/8/layout/vList4"/>
    <dgm:cxn modelId="{E45DD2F8-A23F-4633-8766-6FB9401E4FD7}" type="presParOf" srcId="{C7CFB9D8-E637-4FB1-A713-23245B7907A4}" destId="{FF51A111-36C2-44B5-B630-998EB94EEA63}" srcOrd="5" destOrd="0" presId="urn:microsoft.com/office/officeart/2005/8/layout/vList4"/>
    <dgm:cxn modelId="{BD6B2E36-0F26-469A-890A-4D761AF9E4B1}" type="presParOf" srcId="{C7CFB9D8-E637-4FB1-A713-23245B7907A4}" destId="{063C5090-2FEF-484D-B19E-AE1BD3D721B0}" srcOrd="6" destOrd="0" presId="urn:microsoft.com/office/officeart/2005/8/layout/vList4"/>
    <dgm:cxn modelId="{BEFBE2DD-9A6B-4CA1-B62F-865C3473E749}" type="presParOf" srcId="{063C5090-2FEF-484D-B19E-AE1BD3D721B0}" destId="{109A7114-741A-4DE2-9323-ECA2431AC520}" srcOrd="0" destOrd="0" presId="urn:microsoft.com/office/officeart/2005/8/layout/vList4"/>
    <dgm:cxn modelId="{3B9497C0-C7A7-4A5A-A105-2F0D97FBEEEF}" type="presParOf" srcId="{063C5090-2FEF-484D-B19E-AE1BD3D721B0}" destId="{D8732C82-D8C5-4E84-B48E-F71D1D13AE6D}" srcOrd="1" destOrd="0" presId="urn:microsoft.com/office/officeart/2005/8/layout/vList4"/>
    <dgm:cxn modelId="{74A8F123-09AA-4EF4-B83E-A6B506C972BD}" type="presParOf" srcId="{063C5090-2FEF-484D-B19E-AE1BD3D721B0}" destId="{B5D263B5-82B3-4B4D-8B99-A30D1E27D16F}" srcOrd="2" destOrd="0" presId="urn:microsoft.com/office/officeart/2005/8/layout/vList4"/>
    <dgm:cxn modelId="{59F2F8B8-47E2-4FC0-88FA-E59E327ADBC7}" type="presParOf" srcId="{C7CFB9D8-E637-4FB1-A713-23245B7907A4}" destId="{D1CE6B5D-4B70-45A1-B497-95596F1421F2}" srcOrd="7" destOrd="0" presId="urn:microsoft.com/office/officeart/2005/8/layout/vList4"/>
    <dgm:cxn modelId="{06B57E10-AE95-4449-9CA0-7351F1EB995C}" type="presParOf" srcId="{C7CFB9D8-E637-4FB1-A713-23245B7907A4}" destId="{D86685F1-29B0-4C7F-8D3C-84286166EAEF}" srcOrd="8" destOrd="0" presId="urn:microsoft.com/office/officeart/2005/8/layout/vList4"/>
    <dgm:cxn modelId="{860A1AE3-72A9-48A0-A158-DFA05C88A63D}" type="presParOf" srcId="{D86685F1-29B0-4C7F-8D3C-84286166EAEF}" destId="{29A909CB-37AA-4772-8FBD-D0ACDB90CD41}" srcOrd="0" destOrd="0" presId="urn:microsoft.com/office/officeart/2005/8/layout/vList4"/>
    <dgm:cxn modelId="{28DB16FD-BB63-4B58-8708-01089FCF2B5C}" type="presParOf" srcId="{D86685F1-29B0-4C7F-8D3C-84286166EAEF}" destId="{F72340B2-4C48-4DD9-8188-97E0859611FA}" srcOrd="1" destOrd="0" presId="urn:microsoft.com/office/officeart/2005/8/layout/vList4"/>
    <dgm:cxn modelId="{F2543D43-C1DE-4E46-B97A-2256F49F06DD}" type="presParOf" srcId="{D86685F1-29B0-4C7F-8D3C-84286166EAEF}" destId="{121EB0FF-4BED-4CCF-B9AE-D3EF86C7E24F}" srcOrd="2" destOrd="0" presId="urn:microsoft.com/office/officeart/2005/8/layout/vList4"/>
    <dgm:cxn modelId="{3542DF91-316F-4175-B535-3FB2F3A3F902}" type="presParOf" srcId="{C7CFB9D8-E637-4FB1-A713-23245B7907A4}" destId="{42E3A05F-4481-4D94-94FB-BCC004D8332D}" srcOrd="9" destOrd="0" presId="urn:microsoft.com/office/officeart/2005/8/layout/vList4"/>
    <dgm:cxn modelId="{3EAFA060-6AED-417C-8263-638594826F02}" type="presParOf" srcId="{C7CFB9D8-E637-4FB1-A713-23245B7907A4}" destId="{36C83CB0-82AB-437F-ACA6-A0B56F40A8B9}" srcOrd="10" destOrd="0" presId="urn:microsoft.com/office/officeart/2005/8/layout/vList4"/>
    <dgm:cxn modelId="{AA6F4607-F649-4861-91D4-91B65C6DC497}" type="presParOf" srcId="{36C83CB0-82AB-437F-ACA6-A0B56F40A8B9}" destId="{764913CE-4A28-4662-B529-E93185D78402}" srcOrd="0" destOrd="0" presId="urn:microsoft.com/office/officeart/2005/8/layout/vList4"/>
    <dgm:cxn modelId="{64AF4114-8C18-4B67-908E-F0099ED8761E}" type="presParOf" srcId="{36C83CB0-82AB-437F-ACA6-A0B56F40A8B9}" destId="{13C49B67-F1FD-401B-949E-69A82709FAA1}" srcOrd="1" destOrd="0" presId="urn:microsoft.com/office/officeart/2005/8/layout/vList4"/>
    <dgm:cxn modelId="{D42BFC71-9123-4E1D-952E-EE284EC0B8BC}" type="presParOf" srcId="{36C83CB0-82AB-437F-ACA6-A0B56F40A8B9}" destId="{0376DA0C-7AC2-453A-9F54-71C3CFE8F513}" srcOrd="2" destOrd="0" presId="urn:microsoft.com/office/officeart/2005/8/layout/vList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D66F6-C7BB-47A7-90B2-52BA78BEAC5F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AD13E52-5C2B-4E58-AA88-DABEE4F1CB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85725" indent="0" algn="ctr"/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Юридические лица  и индивидуальные предприниматели - сельхозпроизводители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gm:t>
    </dgm:pt>
    <dgm:pt modelId="{9ED17820-4354-4EF8-8737-D93C3A14CCA1}" type="parTrans" cxnId="{9DCFDF5A-4BBF-493B-86AE-4F6186E9A4A4}">
      <dgm:prSet/>
      <dgm:spPr/>
      <dgm:t>
        <a:bodyPr/>
        <a:lstStyle/>
        <a:p>
          <a:endParaRPr lang="ru-RU"/>
        </a:p>
      </dgm:t>
    </dgm:pt>
    <dgm:pt modelId="{0001F26E-1234-402C-9C1C-4623EF0EFAE4}" type="sibTrans" cxnId="{9DCFDF5A-4BBF-493B-86AE-4F6186E9A4A4}">
      <dgm:prSet/>
      <dgm:spPr/>
      <dgm:t>
        <a:bodyPr/>
        <a:lstStyle/>
        <a:p>
          <a:endParaRPr lang="ru-RU"/>
        </a:p>
      </dgm:t>
    </dgm:pt>
    <dgm:pt modelId="{9D14F22A-C973-4B35-BBFC-EF5FD17CBEC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2200" dirty="0"/>
        </a:p>
      </dgm:t>
    </dgm:pt>
    <dgm:pt modelId="{28F1C9BF-9190-40F5-8256-E3267768F178}" type="parTrans" cxnId="{9742FC7D-6C54-4E98-B2C9-34DFE11CAA9E}">
      <dgm:prSet/>
      <dgm:spPr/>
      <dgm:t>
        <a:bodyPr/>
        <a:lstStyle/>
        <a:p>
          <a:endParaRPr lang="ru-RU"/>
        </a:p>
      </dgm:t>
    </dgm:pt>
    <dgm:pt modelId="{B254E6B6-01B2-48F8-888E-7E9BEA0F4BBA}" type="sibTrans" cxnId="{9742FC7D-6C54-4E98-B2C9-34DFE11CAA9E}">
      <dgm:prSet/>
      <dgm:spPr/>
      <dgm:t>
        <a:bodyPr/>
        <a:lstStyle/>
        <a:p>
          <a:endParaRPr lang="ru-RU"/>
        </a:p>
      </dgm:t>
    </dgm:pt>
    <dgm:pt modelId="{B5EF39CA-4B6B-44C1-A9C3-928A2601BC2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8A8E5A0-00A3-4A43-A23F-E3FE7B6AEB2A}" type="parTrans" cxnId="{2690654D-03CB-4B21-8714-95CCDAB46FE9}">
      <dgm:prSet/>
      <dgm:spPr/>
      <dgm:t>
        <a:bodyPr/>
        <a:lstStyle/>
        <a:p>
          <a:endParaRPr lang="ru-RU"/>
        </a:p>
      </dgm:t>
    </dgm:pt>
    <dgm:pt modelId="{6E4001E4-FB3C-4E74-9B3A-A4D23F72EEF0}" type="sibTrans" cxnId="{2690654D-03CB-4B21-8714-95CCDAB46FE9}">
      <dgm:prSet/>
      <dgm:spPr/>
      <dgm:t>
        <a:bodyPr/>
        <a:lstStyle/>
        <a:p>
          <a:endParaRPr lang="ru-RU"/>
        </a:p>
      </dgm:t>
    </dgm:pt>
    <dgm:pt modelId="{D7878B8D-EE49-4FAB-B309-B9FD82801FF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C7BBEA9-2BBA-41A8-96B2-27670E155606}" type="parTrans" cxnId="{E218FCEB-8B77-4C5C-BEB5-AB184B6FE788}">
      <dgm:prSet/>
      <dgm:spPr/>
      <dgm:t>
        <a:bodyPr/>
        <a:lstStyle/>
        <a:p>
          <a:endParaRPr lang="ru-RU"/>
        </a:p>
      </dgm:t>
    </dgm:pt>
    <dgm:pt modelId="{22BE2BB8-425A-4189-903D-7857E7D55096}" type="sibTrans" cxnId="{E218FCEB-8B77-4C5C-BEB5-AB184B6FE788}">
      <dgm:prSet/>
      <dgm:spPr/>
      <dgm:t>
        <a:bodyPr/>
        <a:lstStyle/>
        <a:p>
          <a:endParaRPr lang="ru-RU"/>
        </a:p>
      </dgm:t>
    </dgm:pt>
    <dgm:pt modelId="{9B72BFC5-F18E-420C-A93C-6EC6CBBAE0B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7ECC375-935F-42BE-84E1-F8CB929BE14F}" type="parTrans" cxnId="{BB95D9F3-A547-4518-854B-2257CDD3291D}">
      <dgm:prSet/>
      <dgm:spPr/>
      <dgm:t>
        <a:bodyPr/>
        <a:lstStyle/>
        <a:p>
          <a:endParaRPr lang="ru-RU"/>
        </a:p>
      </dgm:t>
    </dgm:pt>
    <dgm:pt modelId="{8C8976F4-557D-4381-9BC2-9E7D905E0C16}" type="sibTrans" cxnId="{BB95D9F3-A547-4518-854B-2257CDD3291D}">
      <dgm:prSet/>
      <dgm:spPr/>
      <dgm:t>
        <a:bodyPr/>
        <a:lstStyle/>
        <a:p>
          <a:endParaRPr lang="ru-RU"/>
        </a:p>
      </dgm:t>
    </dgm:pt>
    <dgm:pt modelId="{5345B71F-2FDD-467F-8FD3-655520F1EB2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EE7C4AE-5AD6-47B1-A14A-6BB0DD2EF587}" type="parTrans" cxnId="{33B5E57B-2DA7-493D-AED6-E2CC9E8D1EA9}">
      <dgm:prSet/>
      <dgm:spPr/>
      <dgm:t>
        <a:bodyPr/>
        <a:lstStyle/>
        <a:p>
          <a:endParaRPr lang="ru-RU"/>
        </a:p>
      </dgm:t>
    </dgm:pt>
    <dgm:pt modelId="{8BADFA07-B3AC-4F45-8DA9-E8DFDF482B27}" type="sibTrans" cxnId="{33B5E57B-2DA7-493D-AED6-E2CC9E8D1EA9}">
      <dgm:prSet/>
      <dgm:spPr/>
      <dgm:t>
        <a:bodyPr/>
        <a:lstStyle/>
        <a:p>
          <a:endParaRPr lang="ru-RU"/>
        </a:p>
      </dgm:t>
    </dgm:pt>
    <dgm:pt modelId="{8F933304-3B77-4A09-A9E7-BE66FDBB693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7C8494D2-DDE6-4C7F-8A4D-52D1621900D2}" type="parTrans" cxnId="{B44D3B7A-FEED-4ACE-B697-B0DDABC6CFEB}">
      <dgm:prSet/>
      <dgm:spPr/>
      <dgm:t>
        <a:bodyPr/>
        <a:lstStyle/>
        <a:p>
          <a:endParaRPr lang="ru-RU"/>
        </a:p>
      </dgm:t>
    </dgm:pt>
    <dgm:pt modelId="{96E37DD2-6816-4FB2-9CBF-360D23C8FF0E}" type="sibTrans" cxnId="{B44D3B7A-FEED-4ACE-B697-B0DDABC6CFEB}">
      <dgm:prSet/>
      <dgm:spPr/>
      <dgm:t>
        <a:bodyPr/>
        <a:lstStyle/>
        <a:p>
          <a:endParaRPr lang="ru-RU"/>
        </a:p>
      </dgm:t>
    </dgm:pt>
    <dgm:pt modelId="{7D67B296-59E5-4A1E-8B2D-F26E72BD9E9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C514BBED-F9FB-48D1-A654-69B57B2E3CDA}" type="parTrans" cxnId="{BFF22F9F-D7DC-45EC-9200-EE1FA783DCEB}">
      <dgm:prSet/>
      <dgm:spPr/>
      <dgm:t>
        <a:bodyPr/>
        <a:lstStyle/>
        <a:p>
          <a:endParaRPr lang="ru-RU"/>
        </a:p>
      </dgm:t>
    </dgm:pt>
    <dgm:pt modelId="{BEA36D9B-71BC-4A65-860C-812E6FABFE2F}" type="sibTrans" cxnId="{BFF22F9F-D7DC-45EC-9200-EE1FA783DCEB}">
      <dgm:prSet/>
      <dgm:spPr/>
      <dgm:t>
        <a:bodyPr/>
        <a:lstStyle/>
        <a:p>
          <a:endParaRPr lang="ru-RU"/>
        </a:p>
      </dgm:t>
    </dgm:pt>
    <dgm:pt modelId="{996D06E0-6EBC-4ADC-8997-C1AD5852AA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41DAB5B1-E827-43AC-829D-6D8884982785}" type="parTrans" cxnId="{F47AA236-6DA8-4D91-AAE7-0E512EEDD4F1}">
      <dgm:prSet/>
      <dgm:spPr/>
      <dgm:t>
        <a:bodyPr/>
        <a:lstStyle/>
        <a:p>
          <a:endParaRPr lang="ru-RU"/>
        </a:p>
      </dgm:t>
    </dgm:pt>
    <dgm:pt modelId="{3E4293B8-CFE8-439B-898D-7FAA9069B25B}" type="sibTrans" cxnId="{F47AA236-6DA8-4D91-AAE7-0E512EEDD4F1}">
      <dgm:prSet/>
      <dgm:spPr/>
      <dgm:t>
        <a:bodyPr/>
        <a:lstStyle/>
        <a:p>
          <a:endParaRPr lang="ru-RU"/>
        </a:p>
      </dgm:t>
    </dgm:pt>
    <dgm:pt modelId="{5175DEDA-967C-4B28-B754-DA10093CF4F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956F417-3EC2-4580-9F22-7C7AB6171B2D}" type="parTrans" cxnId="{429FBC57-B3B4-4D13-B926-134EA11276AC}">
      <dgm:prSet/>
      <dgm:spPr/>
      <dgm:t>
        <a:bodyPr/>
        <a:lstStyle/>
        <a:p>
          <a:endParaRPr lang="ru-RU"/>
        </a:p>
      </dgm:t>
    </dgm:pt>
    <dgm:pt modelId="{6B811ED0-FF3B-4E01-B2FC-51B4ECC5B6F8}" type="sibTrans" cxnId="{429FBC57-B3B4-4D13-B926-134EA11276AC}">
      <dgm:prSet/>
      <dgm:spPr/>
      <dgm:t>
        <a:bodyPr/>
        <a:lstStyle/>
        <a:p>
          <a:endParaRPr lang="ru-RU"/>
        </a:p>
      </dgm:t>
    </dgm:pt>
    <dgm:pt modelId="{0884F440-5E44-40F0-9027-C7B85504D35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0686950-51B9-4282-81C3-8FFCA4A266E0}" type="parTrans" cxnId="{78E01CBB-FE05-4DDE-89D9-F91F6C67EB7B}">
      <dgm:prSet/>
      <dgm:spPr/>
      <dgm:t>
        <a:bodyPr/>
        <a:lstStyle/>
        <a:p>
          <a:endParaRPr lang="ru-RU"/>
        </a:p>
      </dgm:t>
    </dgm:pt>
    <dgm:pt modelId="{CCD1DDD6-02CC-4933-B843-AC6C30913B4A}" type="sibTrans" cxnId="{78E01CBB-FE05-4DDE-89D9-F91F6C67EB7B}">
      <dgm:prSet/>
      <dgm:spPr/>
      <dgm:t>
        <a:bodyPr/>
        <a:lstStyle/>
        <a:p>
          <a:endParaRPr lang="ru-RU"/>
        </a:p>
      </dgm:t>
    </dgm:pt>
    <dgm:pt modelId="{C7CFB9D8-E637-4FB1-A713-23245B7907A4}" type="pres">
      <dgm:prSet presAssocID="{7B4D66F6-C7BB-47A7-90B2-52BA78BEAC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7EAE5-5FEE-4466-BDBB-8C8148B26304}" type="pres">
      <dgm:prSet presAssocID="{4AD13E52-5C2B-4E58-AA88-DABEE4F1CB0F}" presName="comp" presStyleCnt="0"/>
      <dgm:spPr/>
    </dgm:pt>
    <dgm:pt modelId="{506BEAE8-19CE-4CE3-9E74-AAC525434186}" type="pres">
      <dgm:prSet presAssocID="{4AD13E52-5C2B-4E58-AA88-DABEE4F1CB0F}" presName="box" presStyleLbl="node1" presStyleIdx="0" presStyleCnt="6" custScaleY="97690" custLinFactNeighborX="536" custLinFactNeighborY="-27553"/>
      <dgm:spPr/>
      <dgm:t>
        <a:bodyPr/>
        <a:lstStyle/>
        <a:p>
          <a:endParaRPr lang="ru-RU"/>
        </a:p>
      </dgm:t>
    </dgm:pt>
    <dgm:pt modelId="{EE337CCE-5BDE-4245-9B40-D819B50E4A8B}" type="pres">
      <dgm:prSet presAssocID="{4AD13E52-5C2B-4E58-AA88-DABEE4F1CB0F}" presName="img" presStyleLbl="fgImgPlace1" presStyleIdx="0" presStyleCnt="6" custScaleX="56540" custScaleY="48311" custLinFactNeighborX="-16529" custLinFactNeighborY="767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80EFC91-9CD6-42BC-A210-0694241FF82D}" type="pres">
      <dgm:prSet presAssocID="{4AD13E52-5C2B-4E58-AA88-DABEE4F1CB0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3A5A-FE4F-4080-96A0-AA89C44D4CCC}" type="pres">
      <dgm:prSet presAssocID="{0001F26E-1234-402C-9C1C-4623EF0EFAE4}" presName="spacer" presStyleCnt="0"/>
      <dgm:spPr/>
    </dgm:pt>
    <dgm:pt modelId="{5C8927DF-D4A8-4754-90CA-3D36B3EEF38D}" type="pres">
      <dgm:prSet presAssocID="{9D14F22A-C973-4B35-BBFC-EF5FD17CBECB}" presName="comp" presStyleCnt="0"/>
      <dgm:spPr/>
    </dgm:pt>
    <dgm:pt modelId="{D5B2CE36-5EBA-48BF-98A7-898C719FBB96}" type="pres">
      <dgm:prSet presAssocID="{9D14F22A-C973-4B35-BBFC-EF5FD17CBECB}" presName="box" presStyleLbl="node1" presStyleIdx="1" presStyleCnt="6"/>
      <dgm:spPr/>
      <dgm:t>
        <a:bodyPr/>
        <a:lstStyle/>
        <a:p>
          <a:endParaRPr lang="ru-RU"/>
        </a:p>
      </dgm:t>
    </dgm:pt>
    <dgm:pt modelId="{046202F5-2D53-4D72-99A7-20BF140C70F8}" type="pres">
      <dgm:prSet presAssocID="{9D14F22A-C973-4B35-BBFC-EF5FD17CBECB}" presName="img" presStyleLbl="fgImgPlace1" presStyleIdx="1" presStyleCnt="6" custScaleX="58051" custScaleY="65540" custLinFactNeighborX="7246" custLinFactNeighborY="4925"/>
      <dgm:spPr/>
      <dgm:t>
        <a:bodyPr/>
        <a:lstStyle/>
        <a:p>
          <a:endParaRPr lang="ru-RU"/>
        </a:p>
      </dgm:t>
    </dgm:pt>
    <dgm:pt modelId="{C915C602-46C3-4E93-A530-9468117942AB}" type="pres">
      <dgm:prSet presAssocID="{9D14F22A-C973-4B35-BBFC-EF5FD17CBEC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82ED-C22F-411E-A061-A48A59E6A558}" type="pres">
      <dgm:prSet presAssocID="{B254E6B6-01B2-48F8-888E-7E9BEA0F4BBA}" presName="spacer" presStyleCnt="0"/>
      <dgm:spPr/>
    </dgm:pt>
    <dgm:pt modelId="{EC44C97B-6F56-4607-9BD5-BBA067EA5904}" type="pres">
      <dgm:prSet presAssocID="{B5EF39CA-4B6B-44C1-A9C3-928A2601BC20}" presName="comp" presStyleCnt="0"/>
      <dgm:spPr/>
    </dgm:pt>
    <dgm:pt modelId="{59553CE1-AA34-4F02-B760-558BF8182B5C}" type="pres">
      <dgm:prSet presAssocID="{B5EF39CA-4B6B-44C1-A9C3-928A2601BC20}" presName="box" presStyleLbl="node1" presStyleIdx="2" presStyleCnt="6" custScaleY="109691"/>
      <dgm:spPr/>
      <dgm:t>
        <a:bodyPr/>
        <a:lstStyle/>
        <a:p>
          <a:endParaRPr lang="ru-RU"/>
        </a:p>
      </dgm:t>
    </dgm:pt>
    <dgm:pt modelId="{526EB23C-A292-4868-8098-5D9A3B54A37D}" type="pres">
      <dgm:prSet presAssocID="{B5EF39CA-4B6B-44C1-A9C3-928A2601BC20}" presName="img" presStyleLbl="fgImgPlace1" presStyleIdx="2" presStyleCnt="6" custScaleX="38377" custScaleY="181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6E91DE-8677-4F2B-A27E-3056BD4440D5}" type="pres">
      <dgm:prSet presAssocID="{B5EF39CA-4B6B-44C1-A9C3-928A2601BC2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A111-36C2-44B5-B630-998EB94EEA63}" type="pres">
      <dgm:prSet presAssocID="{6E4001E4-FB3C-4E74-9B3A-A4D23F72EEF0}" presName="spacer" presStyleCnt="0"/>
      <dgm:spPr/>
    </dgm:pt>
    <dgm:pt modelId="{063C5090-2FEF-484D-B19E-AE1BD3D721B0}" type="pres">
      <dgm:prSet presAssocID="{5345B71F-2FDD-467F-8FD3-655520F1EB2D}" presName="comp" presStyleCnt="0"/>
      <dgm:spPr/>
    </dgm:pt>
    <dgm:pt modelId="{109A7114-741A-4DE2-9323-ECA2431AC520}" type="pres">
      <dgm:prSet presAssocID="{5345B71F-2FDD-467F-8FD3-655520F1EB2D}" presName="box" presStyleLbl="node1" presStyleIdx="3" presStyleCnt="6"/>
      <dgm:spPr/>
      <dgm:t>
        <a:bodyPr/>
        <a:lstStyle/>
        <a:p>
          <a:endParaRPr lang="ru-RU"/>
        </a:p>
      </dgm:t>
    </dgm:pt>
    <dgm:pt modelId="{D8732C82-D8C5-4E84-B48E-F71D1D13AE6D}" type="pres">
      <dgm:prSet presAssocID="{5345B71F-2FDD-467F-8FD3-655520F1EB2D}" presName="img" presStyleLbl="fgImgPlace1" presStyleIdx="3" presStyleCnt="6" custScaleX="84450" custScaleY="45337" custLinFactNeighborY="-6745"/>
      <dgm:spPr/>
      <dgm:t>
        <a:bodyPr/>
        <a:lstStyle/>
        <a:p>
          <a:endParaRPr lang="ru-RU"/>
        </a:p>
      </dgm:t>
    </dgm:pt>
    <dgm:pt modelId="{B5D263B5-82B3-4B4D-8B99-A30D1E27D16F}" type="pres">
      <dgm:prSet presAssocID="{5345B71F-2FDD-467F-8FD3-655520F1EB2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6B5D-4B70-45A1-B497-95596F1421F2}" type="pres">
      <dgm:prSet presAssocID="{8BADFA07-B3AC-4F45-8DA9-E8DFDF482B27}" presName="spacer" presStyleCnt="0"/>
      <dgm:spPr/>
    </dgm:pt>
    <dgm:pt modelId="{D86685F1-29B0-4C7F-8D3C-84286166EAEF}" type="pres">
      <dgm:prSet presAssocID="{996D06E0-6EBC-4ADC-8997-C1AD5852AA52}" presName="comp" presStyleCnt="0"/>
      <dgm:spPr/>
    </dgm:pt>
    <dgm:pt modelId="{29A909CB-37AA-4772-8FBD-D0ACDB90CD41}" type="pres">
      <dgm:prSet presAssocID="{996D06E0-6EBC-4ADC-8997-C1AD5852AA52}" presName="box" presStyleLbl="node1" presStyleIdx="4" presStyleCnt="6"/>
      <dgm:spPr/>
      <dgm:t>
        <a:bodyPr/>
        <a:lstStyle/>
        <a:p>
          <a:endParaRPr lang="ru-RU"/>
        </a:p>
      </dgm:t>
    </dgm:pt>
    <dgm:pt modelId="{F72340B2-4C48-4DD9-8188-97E0859611FA}" type="pres">
      <dgm:prSet presAssocID="{996D06E0-6EBC-4ADC-8997-C1AD5852AA52}" presName="img" presStyleLbl="fgImgPlace1" presStyleIdx="4" presStyleCnt="6" custScaleX="78144" custScaleY="73417"/>
      <dgm:spPr/>
      <dgm:t>
        <a:bodyPr/>
        <a:lstStyle/>
        <a:p>
          <a:endParaRPr lang="ru-RU"/>
        </a:p>
      </dgm:t>
    </dgm:pt>
    <dgm:pt modelId="{121EB0FF-4BED-4CCF-B9AE-D3EF86C7E24F}" type="pres">
      <dgm:prSet presAssocID="{996D06E0-6EBC-4ADC-8997-C1AD5852AA5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3A05F-4481-4D94-94FB-BCC004D8332D}" type="pres">
      <dgm:prSet presAssocID="{3E4293B8-CFE8-439B-898D-7FAA9069B25B}" presName="spacer" presStyleCnt="0"/>
      <dgm:spPr/>
    </dgm:pt>
    <dgm:pt modelId="{36C83CB0-82AB-437F-ACA6-A0B56F40A8B9}" type="pres">
      <dgm:prSet presAssocID="{0884F440-5E44-40F0-9027-C7B85504D35F}" presName="comp" presStyleCnt="0"/>
      <dgm:spPr/>
    </dgm:pt>
    <dgm:pt modelId="{764913CE-4A28-4662-B529-E93185D78402}" type="pres">
      <dgm:prSet presAssocID="{0884F440-5E44-40F0-9027-C7B85504D35F}" presName="box" presStyleLbl="node1" presStyleIdx="5" presStyleCnt="6"/>
      <dgm:spPr/>
      <dgm:t>
        <a:bodyPr/>
        <a:lstStyle/>
        <a:p>
          <a:endParaRPr lang="ru-RU"/>
        </a:p>
      </dgm:t>
    </dgm:pt>
    <dgm:pt modelId="{13C49B67-F1FD-401B-949E-69A82709FAA1}" type="pres">
      <dgm:prSet presAssocID="{0884F440-5E44-40F0-9027-C7B85504D35F}" presName="img" presStyleLbl="fgImgPlace1" presStyleIdx="5" presStyleCnt="6" custScaleX="69255" custScaleY="88006"/>
      <dgm:spPr/>
    </dgm:pt>
    <dgm:pt modelId="{0376DA0C-7AC2-453A-9F54-71C3CFE8F513}" type="pres">
      <dgm:prSet presAssocID="{0884F440-5E44-40F0-9027-C7B85504D35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698FB-37BD-4EF4-A56E-CC4B52D7C11D}" type="presOf" srcId="{5345B71F-2FDD-467F-8FD3-655520F1EB2D}" destId="{109A7114-741A-4DE2-9323-ECA2431AC520}" srcOrd="0" destOrd="0" presId="urn:microsoft.com/office/officeart/2005/8/layout/vList4"/>
    <dgm:cxn modelId="{78E01CBB-FE05-4DDE-89D9-F91F6C67EB7B}" srcId="{7B4D66F6-C7BB-47A7-90B2-52BA78BEAC5F}" destId="{0884F440-5E44-40F0-9027-C7B85504D35F}" srcOrd="5" destOrd="0" parTransId="{60686950-51B9-4282-81C3-8FFCA4A266E0}" sibTransId="{CCD1DDD6-02CC-4933-B843-AC6C30913B4A}"/>
    <dgm:cxn modelId="{5EFF2F4B-3EEB-4FFB-B036-E2F605D12EF8}" type="presOf" srcId="{B5EF39CA-4B6B-44C1-A9C3-928A2601BC20}" destId="{59553CE1-AA34-4F02-B760-558BF8182B5C}" srcOrd="0" destOrd="0" presId="urn:microsoft.com/office/officeart/2005/8/layout/vList4"/>
    <dgm:cxn modelId="{5B66A5B7-4F2A-4953-A511-DF50206E060B}" type="presOf" srcId="{D7878B8D-EE49-4FAB-B309-B9FD82801FFB}" destId="{566E91DE-8677-4F2B-A27E-3056BD4440D5}" srcOrd="1" destOrd="1" presId="urn:microsoft.com/office/officeart/2005/8/layout/vList4"/>
    <dgm:cxn modelId="{BD5375AB-31F3-45A3-B7C8-DCEC681E1885}" type="presOf" srcId="{5175DEDA-967C-4B28-B754-DA10093CF4F1}" destId="{109A7114-741A-4DE2-9323-ECA2431AC520}" srcOrd="0" destOrd="2" presId="urn:microsoft.com/office/officeart/2005/8/layout/vList4"/>
    <dgm:cxn modelId="{A4D0D873-2B8C-4E9B-9CB7-CAA8C6418D73}" type="presOf" srcId="{8F933304-3B77-4A09-A9E7-BE66FDBB6930}" destId="{B5D263B5-82B3-4B4D-8B99-A30D1E27D16F}" srcOrd="1" destOrd="1" presId="urn:microsoft.com/office/officeart/2005/8/layout/vList4"/>
    <dgm:cxn modelId="{A8BE1793-832E-4E02-8C88-2D1A7D86BF17}" type="presOf" srcId="{7D67B296-59E5-4A1E-8B2D-F26E72BD9E9D}" destId="{121EB0FF-4BED-4CCF-B9AE-D3EF86C7E24F}" srcOrd="1" destOrd="1" presId="urn:microsoft.com/office/officeart/2005/8/layout/vList4"/>
    <dgm:cxn modelId="{FF052AA6-C460-4864-AAB2-3068B32CEBD9}" type="presOf" srcId="{B5EF39CA-4B6B-44C1-A9C3-928A2601BC20}" destId="{566E91DE-8677-4F2B-A27E-3056BD4440D5}" srcOrd="1" destOrd="0" presId="urn:microsoft.com/office/officeart/2005/8/layout/vList4"/>
    <dgm:cxn modelId="{F73D9342-1622-40F1-8EC9-D7601F7EE0F6}" type="presOf" srcId="{0884F440-5E44-40F0-9027-C7B85504D35F}" destId="{764913CE-4A28-4662-B529-E93185D78402}" srcOrd="0" destOrd="0" presId="urn:microsoft.com/office/officeart/2005/8/layout/vList4"/>
    <dgm:cxn modelId="{9DCFDF5A-4BBF-493B-86AE-4F6186E9A4A4}" srcId="{7B4D66F6-C7BB-47A7-90B2-52BA78BEAC5F}" destId="{4AD13E52-5C2B-4E58-AA88-DABEE4F1CB0F}" srcOrd="0" destOrd="0" parTransId="{9ED17820-4354-4EF8-8737-D93C3A14CCA1}" sibTransId="{0001F26E-1234-402C-9C1C-4623EF0EFAE4}"/>
    <dgm:cxn modelId="{B5B367B4-D58D-4D99-A970-F00ABAF46A79}" type="presOf" srcId="{9D14F22A-C973-4B35-BBFC-EF5FD17CBECB}" destId="{D5B2CE36-5EBA-48BF-98A7-898C719FBB96}" srcOrd="0" destOrd="0" presId="urn:microsoft.com/office/officeart/2005/8/layout/vList4"/>
    <dgm:cxn modelId="{F47AA236-6DA8-4D91-AAE7-0E512EEDD4F1}" srcId="{7B4D66F6-C7BB-47A7-90B2-52BA78BEAC5F}" destId="{996D06E0-6EBC-4ADC-8997-C1AD5852AA52}" srcOrd="4" destOrd="0" parTransId="{41DAB5B1-E827-43AC-829D-6D8884982785}" sibTransId="{3E4293B8-CFE8-439B-898D-7FAA9069B25B}"/>
    <dgm:cxn modelId="{2690654D-03CB-4B21-8714-95CCDAB46FE9}" srcId="{7B4D66F6-C7BB-47A7-90B2-52BA78BEAC5F}" destId="{B5EF39CA-4B6B-44C1-A9C3-928A2601BC20}" srcOrd="2" destOrd="0" parTransId="{B8A8E5A0-00A3-4A43-A23F-E3FE7B6AEB2A}" sibTransId="{6E4001E4-FB3C-4E74-9B3A-A4D23F72EEF0}"/>
    <dgm:cxn modelId="{097026ED-F859-4E1E-BED4-BAB604F283FB}" type="presOf" srcId="{9B72BFC5-F18E-420C-A93C-6EC6CBBAE0BE}" destId="{566E91DE-8677-4F2B-A27E-3056BD4440D5}" srcOrd="1" destOrd="2" presId="urn:microsoft.com/office/officeart/2005/8/layout/vList4"/>
    <dgm:cxn modelId="{DDAEAD81-89BD-4377-A117-6F86C499D0B7}" type="presOf" srcId="{9D14F22A-C973-4B35-BBFC-EF5FD17CBECB}" destId="{C915C602-46C3-4E93-A530-9468117942AB}" srcOrd="1" destOrd="0" presId="urn:microsoft.com/office/officeart/2005/8/layout/vList4"/>
    <dgm:cxn modelId="{9742FC7D-6C54-4E98-B2C9-34DFE11CAA9E}" srcId="{7B4D66F6-C7BB-47A7-90B2-52BA78BEAC5F}" destId="{9D14F22A-C973-4B35-BBFC-EF5FD17CBECB}" srcOrd="1" destOrd="0" parTransId="{28F1C9BF-9190-40F5-8256-E3267768F178}" sibTransId="{B254E6B6-01B2-48F8-888E-7E9BEA0F4BBA}"/>
    <dgm:cxn modelId="{9A26ADEF-C361-49E5-8841-4A0B2011D65B}" type="presOf" srcId="{9B72BFC5-F18E-420C-A93C-6EC6CBBAE0BE}" destId="{59553CE1-AA34-4F02-B760-558BF8182B5C}" srcOrd="0" destOrd="2" presId="urn:microsoft.com/office/officeart/2005/8/layout/vList4"/>
    <dgm:cxn modelId="{E218FCEB-8B77-4C5C-BEB5-AB184B6FE788}" srcId="{B5EF39CA-4B6B-44C1-A9C3-928A2601BC20}" destId="{D7878B8D-EE49-4FAB-B309-B9FD82801FFB}" srcOrd="0" destOrd="0" parTransId="{DC7BBEA9-2BBA-41A8-96B2-27670E155606}" sibTransId="{22BE2BB8-425A-4189-903D-7857E7D55096}"/>
    <dgm:cxn modelId="{68106112-BB62-44D9-9546-09EF6A42A010}" type="presOf" srcId="{D7878B8D-EE49-4FAB-B309-B9FD82801FFB}" destId="{59553CE1-AA34-4F02-B760-558BF8182B5C}" srcOrd="0" destOrd="1" presId="urn:microsoft.com/office/officeart/2005/8/layout/vList4"/>
    <dgm:cxn modelId="{7E89DC77-362C-4CE2-9DB6-E3ACB577B1FC}" type="presOf" srcId="{4AD13E52-5C2B-4E58-AA88-DABEE4F1CB0F}" destId="{780EFC91-9CD6-42BC-A210-0694241FF82D}" srcOrd="1" destOrd="0" presId="urn:microsoft.com/office/officeart/2005/8/layout/vList4"/>
    <dgm:cxn modelId="{0608C04F-2662-47A5-9328-13C57276C077}" type="presOf" srcId="{0884F440-5E44-40F0-9027-C7B85504D35F}" destId="{0376DA0C-7AC2-453A-9F54-71C3CFE8F513}" srcOrd="1" destOrd="0" presId="urn:microsoft.com/office/officeart/2005/8/layout/vList4"/>
    <dgm:cxn modelId="{5B482042-4DD3-4F98-BBF1-ACE2499B26C1}" type="presOf" srcId="{5345B71F-2FDD-467F-8FD3-655520F1EB2D}" destId="{B5D263B5-82B3-4B4D-8B99-A30D1E27D16F}" srcOrd="1" destOrd="0" presId="urn:microsoft.com/office/officeart/2005/8/layout/vList4"/>
    <dgm:cxn modelId="{52623D2E-CC70-467C-9DBB-1E384B61DA57}" type="presOf" srcId="{5175DEDA-967C-4B28-B754-DA10093CF4F1}" destId="{B5D263B5-82B3-4B4D-8B99-A30D1E27D16F}" srcOrd="1" destOrd="2" presId="urn:microsoft.com/office/officeart/2005/8/layout/vList4"/>
    <dgm:cxn modelId="{429FBC57-B3B4-4D13-B926-134EA11276AC}" srcId="{5345B71F-2FDD-467F-8FD3-655520F1EB2D}" destId="{5175DEDA-967C-4B28-B754-DA10093CF4F1}" srcOrd="1" destOrd="0" parTransId="{D956F417-3EC2-4580-9F22-7C7AB6171B2D}" sibTransId="{6B811ED0-FF3B-4E01-B2FC-51B4ECC5B6F8}"/>
    <dgm:cxn modelId="{8A5911D0-9EB9-4A60-B974-F4A238E05F04}" type="presOf" srcId="{996D06E0-6EBC-4ADC-8997-C1AD5852AA52}" destId="{29A909CB-37AA-4772-8FBD-D0ACDB90CD41}" srcOrd="0" destOrd="0" presId="urn:microsoft.com/office/officeart/2005/8/layout/vList4"/>
    <dgm:cxn modelId="{33B5E57B-2DA7-493D-AED6-E2CC9E8D1EA9}" srcId="{7B4D66F6-C7BB-47A7-90B2-52BA78BEAC5F}" destId="{5345B71F-2FDD-467F-8FD3-655520F1EB2D}" srcOrd="3" destOrd="0" parTransId="{BEE7C4AE-5AD6-47B1-A14A-6BB0DD2EF587}" sibTransId="{8BADFA07-B3AC-4F45-8DA9-E8DFDF482B27}"/>
    <dgm:cxn modelId="{B44D3B7A-FEED-4ACE-B697-B0DDABC6CFEB}" srcId="{5345B71F-2FDD-467F-8FD3-655520F1EB2D}" destId="{8F933304-3B77-4A09-A9E7-BE66FDBB6930}" srcOrd="0" destOrd="0" parTransId="{7C8494D2-DDE6-4C7F-8A4D-52D1621900D2}" sibTransId="{96E37DD2-6816-4FB2-9CBF-360D23C8FF0E}"/>
    <dgm:cxn modelId="{BDF0A8FA-AD50-4DA6-9C29-68CE162EC9C0}" type="presOf" srcId="{4AD13E52-5C2B-4E58-AA88-DABEE4F1CB0F}" destId="{506BEAE8-19CE-4CE3-9E74-AAC525434186}" srcOrd="0" destOrd="0" presId="urn:microsoft.com/office/officeart/2005/8/layout/vList4"/>
    <dgm:cxn modelId="{70FE682B-F347-4EEA-9600-871F300912B5}" type="presOf" srcId="{7D67B296-59E5-4A1E-8B2D-F26E72BD9E9D}" destId="{29A909CB-37AA-4772-8FBD-D0ACDB90CD41}" srcOrd="0" destOrd="1" presId="urn:microsoft.com/office/officeart/2005/8/layout/vList4"/>
    <dgm:cxn modelId="{33A5028F-EDB4-4BA7-8459-732D882022ED}" type="presOf" srcId="{8F933304-3B77-4A09-A9E7-BE66FDBB6930}" destId="{109A7114-741A-4DE2-9323-ECA2431AC520}" srcOrd="0" destOrd="1" presId="urn:microsoft.com/office/officeart/2005/8/layout/vList4"/>
    <dgm:cxn modelId="{BD87B7D0-0B21-4ED2-BCA5-2821BB7BBC36}" type="presOf" srcId="{996D06E0-6EBC-4ADC-8997-C1AD5852AA52}" destId="{121EB0FF-4BED-4CCF-B9AE-D3EF86C7E24F}" srcOrd="1" destOrd="0" presId="urn:microsoft.com/office/officeart/2005/8/layout/vList4"/>
    <dgm:cxn modelId="{BB95D9F3-A547-4518-854B-2257CDD3291D}" srcId="{B5EF39CA-4B6B-44C1-A9C3-928A2601BC20}" destId="{9B72BFC5-F18E-420C-A93C-6EC6CBBAE0BE}" srcOrd="1" destOrd="0" parTransId="{67ECC375-935F-42BE-84E1-F8CB929BE14F}" sibTransId="{8C8976F4-557D-4381-9BC2-9E7D905E0C16}"/>
    <dgm:cxn modelId="{BFF22F9F-D7DC-45EC-9200-EE1FA783DCEB}" srcId="{996D06E0-6EBC-4ADC-8997-C1AD5852AA52}" destId="{7D67B296-59E5-4A1E-8B2D-F26E72BD9E9D}" srcOrd="0" destOrd="0" parTransId="{C514BBED-F9FB-48D1-A654-69B57B2E3CDA}" sibTransId="{BEA36D9B-71BC-4A65-860C-812E6FABFE2F}"/>
    <dgm:cxn modelId="{F09F3432-A99A-45F3-9911-ED03CE057D2A}" type="presOf" srcId="{7B4D66F6-C7BB-47A7-90B2-52BA78BEAC5F}" destId="{C7CFB9D8-E637-4FB1-A713-23245B7907A4}" srcOrd="0" destOrd="0" presId="urn:microsoft.com/office/officeart/2005/8/layout/vList4"/>
    <dgm:cxn modelId="{8C13903D-1DFB-4243-8B6C-1D28978A01B8}" type="presParOf" srcId="{C7CFB9D8-E637-4FB1-A713-23245B7907A4}" destId="{FFC7EAE5-5FEE-4466-BDBB-8C8148B26304}" srcOrd="0" destOrd="0" presId="urn:microsoft.com/office/officeart/2005/8/layout/vList4"/>
    <dgm:cxn modelId="{370B93C6-C59F-4B23-B205-63ACC34BBFE8}" type="presParOf" srcId="{FFC7EAE5-5FEE-4466-BDBB-8C8148B26304}" destId="{506BEAE8-19CE-4CE3-9E74-AAC525434186}" srcOrd="0" destOrd="0" presId="urn:microsoft.com/office/officeart/2005/8/layout/vList4"/>
    <dgm:cxn modelId="{9D9A6085-3D55-4519-9710-205D08F663EC}" type="presParOf" srcId="{FFC7EAE5-5FEE-4466-BDBB-8C8148B26304}" destId="{EE337CCE-5BDE-4245-9B40-D819B50E4A8B}" srcOrd="1" destOrd="0" presId="urn:microsoft.com/office/officeart/2005/8/layout/vList4"/>
    <dgm:cxn modelId="{7328EC55-8B7C-4667-B06E-B4F30B05472D}" type="presParOf" srcId="{FFC7EAE5-5FEE-4466-BDBB-8C8148B26304}" destId="{780EFC91-9CD6-42BC-A210-0694241FF82D}" srcOrd="2" destOrd="0" presId="urn:microsoft.com/office/officeart/2005/8/layout/vList4"/>
    <dgm:cxn modelId="{C8173531-41F3-4136-BE75-E8DAB66F773C}" type="presParOf" srcId="{C7CFB9D8-E637-4FB1-A713-23245B7907A4}" destId="{8FEE3A5A-FE4F-4080-96A0-AA89C44D4CCC}" srcOrd="1" destOrd="0" presId="urn:microsoft.com/office/officeart/2005/8/layout/vList4"/>
    <dgm:cxn modelId="{E9E22630-BDFF-4646-8B4A-2E8E63FA3C84}" type="presParOf" srcId="{C7CFB9D8-E637-4FB1-A713-23245B7907A4}" destId="{5C8927DF-D4A8-4754-90CA-3D36B3EEF38D}" srcOrd="2" destOrd="0" presId="urn:microsoft.com/office/officeart/2005/8/layout/vList4"/>
    <dgm:cxn modelId="{1F32671A-3632-40AB-8F95-3D43D0183B0F}" type="presParOf" srcId="{5C8927DF-D4A8-4754-90CA-3D36B3EEF38D}" destId="{D5B2CE36-5EBA-48BF-98A7-898C719FBB96}" srcOrd="0" destOrd="0" presId="urn:microsoft.com/office/officeart/2005/8/layout/vList4"/>
    <dgm:cxn modelId="{CCECEFF4-AC78-4CF8-AD23-14A2BA09AA42}" type="presParOf" srcId="{5C8927DF-D4A8-4754-90CA-3D36B3EEF38D}" destId="{046202F5-2D53-4D72-99A7-20BF140C70F8}" srcOrd="1" destOrd="0" presId="urn:microsoft.com/office/officeart/2005/8/layout/vList4"/>
    <dgm:cxn modelId="{CE7B5F75-18B3-4289-8A2D-BB21537B60D5}" type="presParOf" srcId="{5C8927DF-D4A8-4754-90CA-3D36B3EEF38D}" destId="{C915C602-46C3-4E93-A530-9468117942AB}" srcOrd="2" destOrd="0" presId="urn:microsoft.com/office/officeart/2005/8/layout/vList4"/>
    <dgm:cxn modelId="{ADB90050-376B-4AE5-90B4-1B44CC0AFED4}" type="presParOf" srcId="{C7CFB9D8-E637-4FB1-A713-23245B7907A4}" destId="{126482ED-C22F-411E-A061-A48A59E6A558}" srcOrd="3" destOrd="0" presId="urn:microsoft.com/office/officeart/2005/8/layout/vList4"/>
    <dgm:cxn modelId="{8F8359E2-F29D-4469-AE37-E1CAEBBD3B7A}" type="presParOf" srcId="{C7CFB9D8-E637-4FB1-A713-23245B7907A4}" destId="{EC44C97B-6F56-4607-9BD5-BBA067EA5904}" srcOrd="4" destOrd="0" presId="urn:microsoft.com/office/officeart/2005/8/layout/vList4"/>
    <dgm:cxn modelId="{E2E7F58D-E6CF-47A1-B093-8230BA4AFA2F}" type="presParOf" srcId="{EC44C97B-6F56-4607-9BD5-BBA067EA5904}" destId="{59553CE1-AA34-4F02-B760-558BF8182B5C}" srcOrd="0" destOrd="0" presId="urn:microsoft.com/office/officeart/2005/8/layout/vList4"/>
    <dgm:cxn modelId="{1EBAD555-3F3F-4DDF-BD53-72799EA9BCD6}" type="presParOf" srcId="{EC44C97B-6F56-4607-9BD5-BBA067EA5904}" destId="{526EB23C-A292-4868-8098-5D9A3B54A37D}" srcOrd="1" destOrd="0" presId="urn:microsoft.com/office/officeart/2005/8/layout/vList4"/>
    <dgm:cxn modelId="{E0A166EB-C5B3-43C3-8375-ED6A17F7BC32}" type="presParOf" srcId="{EC44C97B-6F56-4607-9BD5-BBA067EA5904}" destId="{566E91DE-8677-4F2B-A27E-3056BD4440D5}" srcOrd="2" destOrd="0" presId="urn:microsoft.com/office/officeart/2005/8/layout/vList4"/>
    <dgm:cxn modelId="{04826A22-ED6A-47CD-B395-E4B13FB92A78}" type="presParOf" srcId="{C7CFB9D8-E637-4FB1-A713-23245B7907A4}" destId="{FF51A111-36C2-44B5-B630-998EB94EEA63}" srcOrd="5" destOrd="0" presId="urn:microsoft.com/office/officeart/2005/8/layout/vList4"/>
    <dgm:cxn modelId="{80BFED98-91AE-4B3E-9D88-47259FF1E142}" type="presParOf" srcId="{C7CFB9D8-E637-4FB1-A713-23245B7907A4}" destId="{063C5090-2FEF-484D-B19E-AE1BD3D721B0}" srcOrd="6" destOrd="0" presId="urn:microsoft.com/office/officeart/2005/8/layout/vList4"/>
    <dgm:cxn modelId="{9F9FE118-0C2B-414E-9CBE-65B3A9AA49F9}" type="presParOf" srcId="{063C5090-2FEF-484D-B19E-AE1BD3D721B0}" destId="{109A7114-741A-4DE2-9323-ECA2431AC520}" srcOrd="0" destOrd="0" presId="urn:microsoft.com/office/officeart/2005/8/layout/vList4"/>
    <dgm:cxn modelId="{B3DFE768-3814-4BAF-B9E0-F87337D1F92D}" type="presParOf" srcId="{063C5090-2FEF-484D-B19E-AE1BD3D721B0}" destId="{D8732C82-D8C5-4E84-B48E-F71D1D13AE6D}" srcOrd="1" destOrd="0" presId="urn:microsoft.com/office/officeart/2005/8/layout/vList4"/>
    <dgm:cxn modelId="{553C062C-A80D-416D-8A50-28CB08D4154B}" type="presParOf" srcId="{063C5090-2FEF-484D-B19E-AE1BD3D721B0}" destId="{B5D263B5-82B3-4B4D-8B99-A30D1E27D16F}" srcOrd="2" destOrd="0" presId="urn:microsoft.com/office/officeart/2005/8/layout/vList4"/>
    <dgm:cxn modelId="{B2645771-D999-4B0F-8A68-94EDF4E3D00D}" type="presParOf" srcId="{C7CFB9D8-E637-4FB1-A713-23245B7907A4}" destId="{D1CE6B5D-4B70-45A1-B497-95596F1421F2}" srcOrd="7" destOrd="0" presId="urn:microsoft.com/office/officeart/2005/8/layout/vList4"/>
    <dgm:cxn modelId="{1CB6A32C-1D52-4DBC-91AF-B860DD414AEC}" type="presParOf" srcId="{C7CFB9D8-E637-4FB1-A713-23245B7907A4}" destId="{D86685F1-29B0-4C7F-8D3C-84286166EAEF}" srcOrd="8" destOrd="0" presId="urn:microsoft.com/office/officeart/2005/8/layout/vList4"/>
    <dgm:cxn modelId="{169EFB3E-C3FF-47EB-9941-CD90D290E9F1}" type="presParOf" srcId="{D86685F1-29B0-4C7F-8D3C-84286166EAEF}" destId="{29A909CB-37AA-4772-8FBD-D0ACDB90CD41}" srcOrd="0" destOrd="0" presId="urn:microsoft.com/office/officeart/2005/8/layout/vList4"/>
    <dgm:cxn modelId="{A56D0452-5AE1-423B-A418-4E4B65422F5B}" type="presParOf" srcId="{D86685F1-29B0-4C7F-8D3C-84286166EAEF}" destId="{F72340B2-4C48-4DD9-8188-97E0859611FA}" srcOrd="1" destOrd="0" presId="urn:microsoft.com/office/officeart/2005/8/layout/vList4"/>
    <dgm:cxn modelId="{0A53EBF3-719E-4C76-9D51-1F1DBF50F03F}" type="presParOf" srcId="{D86685F1-29B0-4C7F-8D3C-84286166EAEF}" destId="{121EB0FF-4BED-4CCF-B9AE-D3EF86C7E24F}" srcOrd="2" destOrd="0" presId="urn:microsoft.com/office/officeart/2005/8/layout/vList4"/>
    <dgm:cxn modelId="{FA3023CF-6F15-4772-A5BA-481F018C60D3}" type="presParOf" srcId="{C7CFB9D8-E637-4FB1-A713-23245B7907A4}" destId="{42E3A05F-4481-4D94-94FB-BCC004D8332D}" srcOrd="9" destOrd="0" presId="urn:microsoft.com/office/officeart/2005/8/layout/vList4"/>
    <dgm:cxn modelId="{D064FBFC-15FF-46C8-94BB-AAA75920B7D3}" type="presParOf" srcId="{C7CFB9D8-E637-4FB1-A713-23245B7907A4}" destId="{36C83CB0-82AB-437F-ACA6-A0B56F40A8B9}" srcOrd="10" destOrd="0" presId="urn:microsoft.com/office/officeart/2005/8/layout/vList4"/>
    <dgm:cxn modelId="{5428E811-EB00-456F-9A1B-F6C858983B83}" type="presParOf" srcId="{36C83CB0-82AB-437F-ACA6-A0B56F40A8B9}" destId="{764913CE-4A28-4662-B529-E93185D78402}" srcOrd="0" destOrd="0" presId="urn:microsoft.com/office/officeart/2005/8/layout/vList4"/>
    <dgm:cxn modelId="{C5F1131D-E80A-4ECC-9FD6-BE7B2654982D}" type="presParOf" srcId="{36C83CB0-82AB-437F-ACA6-A0B56F40A8B9}" destId="{13C49B67-F1FD-401B-949E-69A82709FAA1}" srcOrd="1" destOrd="0" presId="urn:microsoft.com/office/officeart/2005/8/layout/vList4"/>
    <dgm:cxn modelId="{26BAAD1F-CC99-4E36-8579-6C178F82A84A}" type="presParOf" srcId="{36C83CB0-82AB-437F-ACA6-A0B56F40A8B9}" destId="{0376DA0C-7AC2-453A-9F54-71C3CFE8F5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D66F6-C7BB-47A7-90B2-52BA78BEAC5F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AD13E52-5C2B-4E58-AA88-DABEE4F1CB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85725" indent="0" algn="ctr"/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Индивидуальные предприниматели и физические лица 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gm:t>
    </dgm:pt>
    <dgm:pt modelId="{9ED17820-4354-4EF8-8737-D93C3A14CCA1}" type="parTrans" cxnId="{9DCFDF5A-4BBF-493B-86AE-4F6186E9A4A4}">
      <dgm:prSet/>
      <dgm:spPr/>
      <dgm:t>
        <a:bodyPr/>
        <a:lstStyle/>
        <a:p>
          <a:endParaRPr lang="ru-RU"/>
        </a:p>
      </dgm:t>
    </dgm:pt>
    <dgm:pt modelId="{0001F26E-1234-402C-9C1C-4623EF0EFAE4}" type="sibTrans" cxnId="{9DCFDF5A-4BBF-493B-86AE-4F6186E9A4A4}">
      <dgm:prSet/>
      <dgm:spPr/>
      <dgm:t>
        <a:bodyPr/>
        <a:lstStyle/>
        <a:p>
          <a:endParaRPr lang="ru-RU"/>
        </a:p>
      </dgm:t>
    </dgm:pt>
    <dgm:pt modelId="{9D14F22A-C973-4B35-BBFC-EF5FD17CBEC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2200" dirty="0"/>
        </a:p>
      </dgm:t>
    </dgm:pt>
    <dgm:pt modelId="{28F1C9BF-9190-40F5-8256-E3267768F178}" type="parTrans" cxnId="{9742FC7D-6C54-4E98-B2C9-34DFE11CAA9E}">
      <dgm:prSet/>
      <dgm:spPr/>
      <dgm:t>
        <a:bodyPr/>
        <a:lstStyle/>
        <a:p>
          <a:endParaRPr lang="ru-RU"/>
        </a:p>
      </dgm:t>
    </dgm:pt>
    <dgm:pt modelId="{B254E6B6-01B2-48F8-888E-7E9BEA0F4BBA}" type="sibTrans" cxnId="{9742FC7D-6C54-4E98-B2C9-34DFE11CAA9E}">
      <dgm:prSet/>
      <dgm:spPr/>
      <dgm:t>
        <a:bodyPr/>
        <a:lstStyle/>
        <a:p>
          <a:endParaRPr lang="ru-RU"/>
        </a:p>
      </dgm:t>
    </dgm:pt>
    <dgm:pt modelId="{B5EF39CA-4B6B-44C1-A9C3-928A2601BC2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8A8E5A0-00A3-4A43-A23F-E3FE7B6AEB2A}" type="parTrans" cxnId="{2690654D-03CB-4B21-8714-95CCDAB46FE9}">
      <dgm:prSet/>
      <dgm:spPr/>
      <dgm:t>
        <a:bodyPr/>
        <a:lstStyle/>
        <a:p>
          <a:endParaRPr lang="ru-RU"/>
        </a:p>
      </dgm:t>
    </dgm:pt>
    <dgm:pt modelId="{6E4001E4-FB3C-4E74-9B3A-A4D23F72EEF0}" type="sibTrans" cxnId="{2690654D-03CB-4B21-8714-95CCDAB46FE9}">
      <dgm:prSet/>
      <dgm:spPr/>
      <dgm:t>
        <a:bodyPr/>
        <a:lstStyle/>
        <a:p>
          <a:endParaRPr lang="ru-RU"/>
        </a:p>
      </dgm:t>
    </dgm:pt>
    <dgm:pt modelId="{D7878B8D-EE49-4FAB-B309-B9FD82801FF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C7BBEA9-2BBA-41A8-96B2-27670E155606}" type="parTrans" cxnId="{E218FCEB-8B77-4C5C-BEB5-AB184B6FE788}">
      <dgm:prSet/>
      <dgm:spPr/>
      <dgm:t>
        <a:bodyPr/>
        <a:lstStyle/>
        <a:p>
          <a:endParaRPr lang="ru-RU"/>
        </a:p>
      </dgm:t>
    </dgm:pt>
    <dgm:pt modelId="{22BE2BB8-425A-4189-903D-7857E7D55096}" type="sibTrans" cxnId="{E218FCEB-8B77-4C5C-BEB5-AB184B6FE788}">
      <dgm:prSet/>
      <dgm:spPr/>
      <dgm:t>
        <a:bodyPr/>
        <a:lstStyle/>
        <a:p>
          <a:endParaRPr lang="ru-RU"/>
        </a:p>
      </dgm:t>
    </dgm:pt>
    <dgm:pt modelId="{9B72BFC5-F18E-420C-A93C-6EC6CBBAE0B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7ECC375-935F-42BE-84E1-F8CB929BE14F}" type="parTrans" cxnId="{BB95D9F3-A547-4518-854B-2257CDD3291D}">
      <dgm:prSet/>
      <dgm:spPr/>
      <dgm:t>
        <a:bodyPr/>
        <a:lstStyle/>
        <a:p>
          <a:endParaRPr lang="ru-RU"/>
        </a:p>
      </dgm:t>
    </dgm:pt>
    <dgm:pt modelId="{8C8976F4-557D-4381-9BC2-9E7D905E0C16}" type="sibTrans" cxnId="{BB95D9F3-A547-4518-854B-2257CDD3291D}">
      <dgm:prSet/>
      <dgm:spPr/>
      <dgm:t>
        <a:bodyPr/>
        <a:lstStyle/>
        <a:p>
          <a:endParaRPr lang="ru-RU"/>
        </a:p>
      </dgm:t>
    </dgm:pt>
    <dgm:pt modelId="{5345B71F-2FDD-467F-8FD3-655520F1EB2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EE7C4AE-5AD6-47B1-A14A-6BB0DD2EF587}" type="parTrans" cxnId="{33B5E57B-2DA7-493D-AED6-E2CC9E8D1EA9}">
      <dgm:prSet/>
      <dgm:spPr/>
      <dgm:t>
        <a:bodyPr/>
        <a:lstStyle/>
        <a:p>
          <a:endParaRPr lang="ru-RU"/>
        </a:p>
      </dgm:t>
    </dgm:pt>
    <dgm:pt modelId="{8BADFA07-B3AC-4F45-8DA9-E8DFDF482B27}" type="sibTrans" cxnId="{33B5E57B-2DA7-493D-AED6-E2CC9E8D1EA9}">
      <dgm:prSet/>
      <dgm:spPr/>
      <dgm:t>
        <a:bodyPr/>
        <a:lstStyle/>
        <a:p>
          <a:endParaRPr lang="ru-RU"/>
        </a:p>
      </dgm:t>
    </dgm:pt>
    <dgm:pt modelId="{8F933304-3B77-4A09-A9E7-BE66FDBB693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7C8494D2-DDE6-4C7F-8A4D-52D1621900D2}" type="parTrans" cxnId="{B44D3B7A-FEED-4ACE-B697-B0DDABC6CFEB}">
      <dgm:prSet/>
      <dgm:spPr/>
      <dgm:t>
        <a:bodyPr/>
        <a:lstStyle/>
        <a:p>
          <a:endParaRPr lang="ru-RU"/>
        </a:p>
      </dgm:t>
    </dgm:pt>
    <dgm:pt modelId="{96E37DD2-6816-4FB2-9CBF-360D23C8FF0E}" type="sibTrans" cxnId="{B44D3B7A-FEED-4ACE-B697-B0DDABC6CFEB}">
      <dgm:prSet/>
      <dgm:spPr/>
      <dgm:t>
        <a:bodyPr/>
        <a:lstStyle/>
        <a:p>
          <a:endParaRPr lang="ru-RU"/>
        </a:p>
      </dgm:t>
    </dgm:pt>
    <dgm:pt modelId="{7D67B296-59E5-4A1E-8B2D-F26E72BD9E9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C514BBED-F9FB-48D1-A654-69B57B2E3CDA}" type="parTrans" cxnId="{BFF22F9F-D7DC-45EC-9200-EE1FA783DCEB}">
      <dgm:prSet/>
      <dgm:spPr/>
      <dgm:t>
        <a:bodyPr/>
        <a:lstStyle/>
        <a:p>
          <a:endParaRPr lang="ru-RU"/>
        </a:p>
      </dgm:t>
    </dgm:pt>
    <dgm:pt modelId="{BEA36D9B-71BC-4A65-860C-812E6FABFE2F}" type="sibTrans" cxnId="{BFF22F9F-D7DC-45EC-9200-EE1FA783DCEB}">
      <dgm:prSet/>
      <dgm:spPr/>
      <dgm:t>
        <a:bodyPr/>
        <a:lstStyle/>
        <a:p>
          <a:endParaRPr lang="ru-RU"/>
        </a:p>
      </dgm:t>
    </dgm:pt>
    <dgm:pt modelId="{996D06E0-6EBC-4ADC-8997-C1AD5852AA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41DAB5B1-E827-43AC-829D-6D8884982785}" type="parTrans" cxnId="{F47AA236-6DA8-4D91-AAE7-0E512EEDD4F1}">
      <dgm:prSet/>
      <dgm:spPr/>
      <dgm:t>
        <a:bodyPr/>
        <a:lstStyle/>
        <a:p>
          <a:endParaRPr lang="ru-RU"/>
        </a:p>
      </dgm:t>
    </dgm:pt>
    <dgm:pt modelId="{3E4293B8-CFE8-439B-898D-7FAA9069B25B}" type="sibTrans" cxnId="{F47AA236-6DA8-4D91-AAE7-0E512EEDD4F1}">
      <dgm:prSet/>
      <dgm:spPr/>
      <dgm:t>
        <a:bodyPr/>
        <a:lstStyle/>
        <a:p>
          <a:endParaRPr lang="ru-RU"/>
        </a:p>
      </dgm:t>
    </dgm:pt>
    <dgm:pt modelId="{5175DEDA-967C-4B28-B754-DA10093CF4F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956F417-3EC2-4580-9F22-7C7AB6171B2D}" type="parTrans" cxnId="{429FBC57-B3B4-4D13-B926-134EA11276AC}">
      <dgm:prSet/>
      <dgm:spPr/>
      <dgm:t>
        <a:bodyPr/>
        <a:lstStyle/>
        <a:p>
          <a:endParaRPr lang="ru-RU"/>
        </a:p>
      </dgm:t>
    </dgm:pt>
    <dgm:pt modelId="{6B811ED0-FF3B-4E01-B2FC-51B4ECC5B6F8}" type="sibTrans" cxnId="{429FBC57-B3B4-4D13-B926-134EA11276AC}">
      <dgm:prSet/>
      <dgm:spPr/>
      <dgm:t>
        <a:bodyPr/>
        <a:lstStyle/>
        <a:p>
          <a:endParaRPr lang="ru-RU"/>
        </a:p>
      </dgm:t>
    </dgm:pt>
    <dgm:pt modelId="{0884F440-5E44-40F0-9027-C7B85504D35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60686950-51B9-4282-81C3-8FFCA4A266E0}" type="parTrans" cxnId="{78E01CBB-FE05-4DDE-89D9-F91F6C67EB7B}">
      <dgm:prSet/>
      <dgm:spPr/>
      <dgm:t>
        <a:bodyPr/>
        <a:lstStyle/>
        <a:p>
          <a:endParaRPr lang="ru-RU"/>
        </a:p>
      </dgm:t>
    </dgm:pt>
    <dgm:pt modelId="{CCD1DDD6-02CC-4933-B843-AC6C30913B4A}" type="sibTrans" cxnId="{78E01CBB-FE05-4DDE-89D9-F91F6C67EB7B}">
      <dgm:prSet/>
      <dgm:spPr/>
      <dgm:t>
        <a:bodyPr/>
        <a:lstStyle/>
        <a:p>
          <a:endParaRPr lang="ru-RU"/>
        </a:p>
      </dgm:t>
    </dgm:pt>
    <dgm:pt modelId="{C7CFB9D8-E637-4FB1-A713-23245B7907A4}" type="pres">
      <dgm:prSet presAssocID="{7B4D66F6-C7BB-47A7-90B2-52BA78BEAC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7EAE5-5FEE-4466-BDBB-8C8148B26304}" type="pres">
      <dgm:prSet presAssocID="{4AD13E52-5C2B-4E58-AA88-DABEE4F1CB0F}" presName="comp" presStyleCnt="0"/>
      <dgm:spPr/>
    </dgm:pt>
    <dgm:pt modelId="{506BEAE8-19CE-4CE3-9E74-AAC525434186}" type="pres">
      <dgm:prSet presAssocID="{4AD13E52-5C2B-4E58-AA88-DABEE4F1CB0F}" presName="box" presStyleLbl="node1" presStyleIdx="0" presStyleCnt="6" custScaleY="97690" custLinFactNeighborX="536" custLinFactNeighborY="-27553"/>
      <dgm:spPr/>
      <dgm:t>
        <a:bodyPr/>
        <a:lstStyle/>
        <a:p>
          <a:endParaRPr lang="ru-RU"/>
        </a:p>
      </dgm:t>
    </dgm:pt>
    <dgm:pt modelId="{EE337CCE-5BDE-4245-9B40-D819B50E4A8B}" type="pres">
      <dgm:prSet presAssocID="{4AD13E52-5C2B-4E58-AA88-DABEE4F1CB0F}" presName="img" presStyleLbl="fgImgPlace1" presStyleIdx="0" presStyleCnt="6" custScaleX="56540" custScaleY="48311" custLinFactNeighborX="-16529" custLinFactNeighborY="767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80EFC91-9CD6-42BC-A210-0694241FF82D}" type="pres">
      <dgm:prSet presAssocID="{4AD13E52-5C2B-4E58-AA88-DABEE4F1CB0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3A5A-FE4F-4080-96A0-AA89C44D4CCC}" type="pres">
      <dgm:prSet presAssocID="{0001F26E-1234-402C-9C1C-4623EF0EFAE4}" presName="spacer" presStyleCnt="0"/>
      <dgm:spPr/>
    </dgm:pt>
    <dgm:pt modelId="{5C8927DF-D4A8-4754-90CA-3D36B3EEF38D}" type="pres">
      <dgm:prSet presAssocID="{9D14F22A-C973-4B35-BBFC-EF5FD17CBECB}" presName="comp" presStyleCnt="0"/>
      <dgm:spPr/>
    </dgm:pt>
    <dgm:pt modelId="{D5B2CE36-5EBA-48BF-98A7-898C719FBB96}" type="pres">
      <dgm:prSet presAssocID="{9D14F22A-C973-4B35-BBFC-EF5FD17CBECB}" presName="box" presStyleLbl="node1" presStyleIdx="1" presStyleCnt="6"/>
      <dgm:spPr/>
      <dgm:t>
        <a:bodyPr/>
        <a:lstStyle/>
        <a:p>
          <a:endParaRPr lang="ru-RU"/>
        </a:p>
      </dgm:t>
    </dgm:pt>
    <dgm:pt modelId="{046202F5-2D53-4D72-99A7-20BF140C70F8}" type="pres">
      <dgm:prSet presAssocID="{9D14F22A-C973-4B35-BBFC-EF5FD17CBECB}" presName="img" presStyleLbl="fgImgPlace1" presStyleIdx="1" presStyleCnt="6" custScaleX="58051" custScaleY="65540" custLinFactNeighborX="7246" custLinFactNeighborY="4925"/>
      <dgm:spPr/>
      <dgm:t>
        <a:bodyPr/>
        <a:lstStyle/>
        <a:p>
          <a:endParaRPr lang="ru-RU"/>
        </a:p>
      </dgm:t>
    </dgm:pt>
    <dgm:pt modelId="{C915C602-46C3-4E93-A530-9468117942AB}" type="pres">
      <dgm:prSet presAssocID="{9D14F22A-C973-4B35-BBFC-EF5FD17CBEC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82ED-C22F-411E-A061-A48A59E6A558}" type="pres">
      <dgm:prSet presAssocID="{B254E6B6-01B2-48F8-888E-7E9BEA0F4BBA}" presName="spacer" presStyleCnt="0"/>
      <dgm:spPr/>
    </dgm:pt>
    <dgm:pt modelId="{EC44C97B-6F56-4607-9BD5-BBA067EA5904}" type="pres">
      <dgm:prSet presAssocID="{B5EF39CA-4B6B-44C1-A9C3-928A2601BC20}" presName="comp" presStyleCnt="0"/>
      <dgm:spPr/>
    </dgm:pt>
    <dgm:pt modelId="{59553CE1-AA34-4F02-B760-558BF8182B5C}" type="pres">
      <dgm:prSet presAssocID="{B5EF39CA-4B6B-44C1-A9C3-928A2601BC20}" presName="box" presStyleLbl="node1" presStyleIdx="2" presStyleCnt="6" custScaleY="109691"/>
      <dgm:spPr/>
      <dgm:t>
        <a:bodyPr/>
        <a:lstStyle/>
        <a:p>
          <a:endParaRPr lang="ru-RU"/>
        </a:p>
      </dgm:t>
    </dgm:pt>
    <dgm:pt modelId="{526EB23C-A292-4868-8098-5D9A3B54A37D}" type="pres">
      <dgm:prSet presAssocID="{B5EF39CA-4B6B-44C1-A9C3-928A2601BC20}" presName="img" presStyleLbl="fgImgPlace1" presStyleIdx="2" presStyleCnt="6" custScaleX="38377" custScaleY="181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6E91DE-8677-4F2B-A27E-3056BD4440D5}" type="pres">
      <dgm:prSet presAssocID="{B5EF39CA-4B6B-44C1-A9C3-928A2601BC2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A111-36C2-44B5-B630-998EB94EEA63}" type="pres">
      <dgm:prSet presAssocID="{6E4001E4-FB3C-4E74-9B3A-A4D23F72EEF0}" presName="spacer" presStyleCnt="0"/>
      <dgm:spPr/>
    </dgm:pt>
    <dgm:pt modelId="{063C5090-2FEF-484D-B19E-AE1BD3D721B0}" type="pres">
      <dgm:prSet presAssocID="{5345B71F-2FDD-467F-8FD3-655520F1EB2D}" presName="comp" presStyleCnt="0"/>
      <dgm:spPr/>
    </dgm:pt>
    <dgm:pt modelId="{109A7114-741A-4DE2-9323-ECA2431AC520}" type="pres">
      <dgm:prSet presAssocID="{5345B71F-2FDD-467F-8FD3-655520F1EB2D}" presName="box" presStyleLbl="node1" presStyleIdx="3" presStyleCnt="6"/>
      <dgm:spPr/>
      <dgm:t>
        <a:bodyPr/>
        <a:lstStyle/>
        <a:p>
          <a:endParaRPr lang="ru-RU"/>
        </a:p>
      </dgm:t>
    </dgm:pt>
    <dgm:pt modelId="{D8732C82-D8C5-4E84-B48E-F71D1D13AE6D}" type="pres">
      <dgm:prSet presAssocID="{5345B71F-2FDD-467F-8FD3-655520F1EB2D}" presName="img" presStyleLbl="fgImgPlace1" presStyleIdx="3" presStyleCnt="6" custScaleX="84450" custScaleY="45337" custLinFactNeighborY="-6745"/>
      <dgm:spPr/>
      <dgm:t>
        <a:bodyPr/>
        <a:lstStyle/>
        <a:p>
          <a:endParaRPr lang="ru-RU"/>
        </a:p>
      </dgm:t>
    </dgm:pt>
    <dgm:pt modelId="{B5D263B5-82B3-4B4D-8B99-A30D1E27D16F}" type="pres">
      <dgm:prSet presAssocID="{5345B71F-2FDD-467F-8FD3-655520F1EB2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6B5D-4B70-45A1-B497-95596F1421F2}" type="pres">
      <dgm:prSet presAssocID="{8BADFA07-B3AC-4F45-8DA9-E8DFDF482B27}" presName="spacer" presStyleCnt="0"/>
      <dgm:spPr/>
    </dgm:pt>
    <dgm:pt modelId="{D86685F1-29B0-4C7F-8D3C-84286166EAEF}" type="pres">
      <dgm:prSet presAssocID="{996D06E0-6EBC-4ADC-8997-C1AD5852AA52}" presName="comp" presStyleCnt="0"/>
      <dgm:spPr/>
    </dgm:pt>
    <dgm:pt modelId="{29A909CB-37AA-4772-8FBD-D0ACDB90CD41}" type="pres">
      <dgm:prSet presAssocID="{996D06E0-6EBC-4ADC-8997-C1AD5852AA52}" presName="box" presStyleLbl="node1" presStyleIdx="4" presStyleCnt="6"/>
      <dgm:spPr/>
      <dgm:t>
        <a:bodyPr/>
        <a:lstStyle/>
        <a:p>
          <a:endParaRPr lang="ru-RU"/>
        </a:p>
      </dgm:t>
    </dgm:pt>
    <dgm:pt modelId="{F72340B2-4C48-4DD9-8188-97E0859611FA}" type="pres">
      <dgm:prSet presAssocID="{996D06E0-6EBC-4ADC-8997-C1AD5852AA52}" presName="img" presStyleLbl="fgImgPlace1" presStyleIdx="4" presStyleCnt="6" custScaleX="78144" custScaleY="73417"/>
      <dgm:spPr/>
      <dgm:t>
        <a:bodyPr/>
        <a:lstStyle/>
        <a:p>
          <a:endParaRPr lang="ru-RU"/>
        </a:p>
      </dgm:t>
    </dgm:pt>
    <dgm:pt modelId="{121EB0FF-4BED-4CCF-B9AE-D3EF86C7E24F}" type="pres">
      <dgm:prSet presAssocID="{996D06E0-6EBC-4ADC-8997-C1AD5852AA5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3A05F-4481-4D94-94FB-BCC004D8332D}" type="pres">
      <dgm:prSet presAssocID="{3E4293B8-CFE8-439B-898D-7FAA9069B25B}" presName="spacer" presStyleCnt="0"/>
      <dgm:spPr/>
    </dgm:pt>
    <dgm:pt modelId="{36C83CB0-82AB-437F-ACA6-A0B56F40A8B9}" type="pres">
      <dgm:prSet presAssocID="{0884F440-5E44-40F0-9027-C7B85504D35F}" presName="comp" presStyleCnt="0"/>
      <dgm:spPr/>
    </dgm:pt>
    <dgm:pt modelId="{764913CE-4A28-4662-B529-E93185D78402}" type="pres">
      <dgm:prSet presAssocID="{0884F440-5E44-40F0-9027-C7B85504D35F}" presName="box" presStyleLbl="node1" presStyleIdx="5" presStyleCnt="6"/>
      <dgm:spPr/>
      <dgm:t>
        <a:bodyPr/>
        <a:lstStyle/>
        <a:p>
          <a:endParaRPr lang="ru-RU"/>
        </a:p>
      </dgm:t>
    </dgm:pt>
    <dgm:pt modelId="{13C49B67-F1FD-401B-949E-69A82709FAA1}" type="pres">
      <dgm:prSet presAssocID="{0884F440-5E44-40F0-9027-C7B85504D35F}" presName="img" presStyleLbl="fgImgPlace1" presStyleIdx="5" presStyleCnt="6" custScaleX="69255" custScaleY="88006"/>
      <dgm:spPr/>
    </dgm:pt>
    <dgm:pt modelId="{0376DA0C-7AC2-453A-9F54-71C3CFE8F513}" type="pres">
      <dgm:prSet presAssocID="{0884F440-5E44-40F0-9027-C7B85504D35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01CBB-FE05-4DDE-89D9-F91F6C67EB7B}" srcId="{7B4D66F6-C7BB-47A7-90B2-52BA78BEAC5F}" destId="{0884F440-5E44-40F0-9027-C7B85504D35F}" srcOrd="5" destOrd="0" parTransId="{60686950-51B9-4282-81C3-8FFCA4A266E0}" sibTransId="{CCD1DDD6-02CC-4933-B843-AC6C30913B4A}"/>
    <dgm:cxn modelId="{2979D7A5-DC76-4E6C-8402-1F3D64C35D68}" type="presOf" srcId="{5175DEDA-967C-4B28-B754-DA10093CF4F1}" destId="{B5D263B5-82B3-4B4D-8B99-A30D1E27D16F}" srcOrd="1" destOrd="2" presId="urn:microsoft.com/office/officeart/2005/8/layout/vList4"/>
    <dgm:cxn modelId="{622D83CD-CAA5-4369-8079-316B8728BB62}" type="presOf" srcId="{996D06E0-6EBC-4ADC-8997-C1AD5852AA52}" destId="{121EB0FF-4BED-4CCF-B9AE-D3EF86C7E24F}" srcOrd="1" destOrd="0" presId="urn:microsoft.com/office/officeart/2005/8/layout/vList4"/>
    <dgm:cxn modelId="{32128D55-A624-449D-9023-33D023BE5DDC}" type="presOf" srcId="{9B72BFC5-F18E-420C-A93C-6EC6CBBAE0BE}" destId="{566E91DE-8677-4F2B-A27E-3056BD4440D5}" srcOrd="1" destOrd="2" presId="urn:microsoft.com/office/officeart/2005/8/layout/vList4"/>
    <dgm:cxn modelId="{198AAFD2-6BA0-4072-A266-6936246A40ED}" type="presOf" srcId="{9D14F22A-C973-4B35-BBFC-EF5FD17CBECB}" destId="{D5B2CE36-5EBA-48BF-98A7-898C719FBB96}" srcOrd="0" destOrd="0" presId="urn:microsoft.com/office/officeart/2005/8/layout/vList4"/>
    <dgm:cxn modelId="{C82F022E-8472-4362-8E83-7ACF5A595B9E}" type="presOf" srcId="{B5EF39CA-4B6B-44C1-A9C3-928A2601BC20}" destId="{59553CE1-AA34-4F02-B760-558BF8182B5C}" srcOrd="0" destOrd="0" presId="urn:microsoft.com/office/officeart/2005/8/layout/vList4"/>
    <dgm:cxn modelId="{96BE1B18-05C4-428F-9F59-AF96432EA2BA}" type="presOf" srcId="{4AD13E52-5C2B-4E58-AA88-DABEE4F1CB0F}" destId="{506BEAE8-19CE-4CE3-9E74-AAC525434186}" srcOrd="0" destOrd="0" presId="urn:microsoft.com/office/officeart/2005/8/layout/vList4"/>
    <dgm:cxn modelId="{B4DC04F8-99F6-43DC-B88D-80C91980B4B9}" type="presOf" srcId="{7D67B296-59E5-4A1E-8B2D-F26E72BD9E9D}" destId="{29A909CB-37AA-4772-8FBD-D0ACDB90CD41}" srcOrd="0" destOrd="1" presId="urn:microsoft.com/office/officeart/2005/8/layout/vList4"/>
    <dgm:cxn modelId="{F6DBCC24-E157-49BD-BFF5-24A9BC8760B7}" type="presOf" srcId="{5345B71F-2FDD-467F-8FD3-655520F1EB2D}" destId="{109A7114-741A-4DE2-9323-ECA2431AC520}" srcOrd="0" destOrd="0" presId="urn:microsoft.com/office/officeart/2005/8/layout/vList4"/>
    <dgm:cxn modelId="{ED067B89-A685-49ED-A046-30B4C416BBC6}" type="presOf" srcId="{9D14F22A-C973-4B35-BBFC-EF5FD17CBECB}" destId="{C915C602-46C3-4E93-A530-9468117942AB}" srcOrd="1" destOrd="0" presId="urn:microsoft.com/office/officeart/2005/8/layout/vList4"/>
    <dgm:cxn modelId="{CC0352CC-634E-4004-B1CC-554D4B6B3975}" type="presOf" srcId="{D7878B8D-EE49-4FAB-B309-B9FD82801FFB}" destId="{566E91DE-8677-4F2B-A27E-3056BD4440D5}" srcOrd="1" destOrd="1" presId="urn:microsoft.com/office/officeart/2005/8/layout/vList4"/>
    <dgm:cxn modelId="{C60DCD3D-78C5-48AF-A486-C5624474AFEB}" type="presOf" srcId="{996D06E0-6EBC-4ADC-8997-C1AD5852AA52}" destId="{29A909CB-37AA-4772-8FBD-D0ACDB90CD41}" srcOrd="0" destOrd="0" presId="urn:microsoft.com/office/officeart/2005/8/layout/vList4"/>
    <dgm:cxn modelId="{9DCFDF5A-4BBF-493B-86AE-4F6186E9A4A4}" srcId="{7B4D66F6-C7BB-47A7-90B2-52BA78BEAC5F}" destId="{4AD13E52-5C2B-4E58-AA88-DABEE4F1CB0F}" srcOrd="0" destOrd="0" parTransId="{9ED17820-4354-4EF8-8737-D93C3A14CCA1}" sibTransId="{0001F26E-1234-402C-9C1C-4623EF0EFAE4}"/>
    <dgm:cxn modelId="{F47AA236-6DA8-4D91-AAE7-0E512EEDD4F1}" srcId="{7B4D66F6-C7BB-47A7-90B2-52BA78BEAC5F}" destId="{996D06E0-6EBC-4ADC-8997-C1AD5852AA52}" srcOrd="4" destOrd="0" parTransId="{41DAB5B1-E827-43AC-829D-6D8884982785}" sibTransId="{3E4293B8-CFE8-439B-898D-7FAA9069B25B}"/>
    <dgm:cxn modelId="{2690654D-03CB-4B21-8714-95CCDAB46FE9}" srcId="{7B4D66F6-C7BB-47A7-90B2-52BA78BEAC5F}" destId="{B5EF39CA-4B6B-44C1-A9C3-928A2601BC20}" srcOrd="2" destOrd="0" parTransId="{B8A8E5A0-00A3-4A43-A23F-E3FE7B6AEB2A}" sibTransId="{6E4001E4-FB3C-4E74-9B3A-A4D23F72EEF0}"/>
    <dgm:cxn modelId="{FE88A97F-8582-4361-B6E0-103FBDFA876C}" type="presOf" srcId="{8F933304-3B77-4A09-A9E7-BE66FDBB6930}" destId="{109A7114-741A-4DE2-9323-ECA2431AC520}" srcOrd="0" destOrd="1" presId="urn:microsoft.com/office/officeart/2005/8/layout/vList4"/>
    <dgm:cxn modelId="{B3CC5F4D-DCD9-4EA7-95EE-5587152BD638}" type="presOf" srcId="{7B4D66F6-C7BB-47A7-90B2-52BA78BEAC5F}" destId="{C7CFB9D8-E637-4FB1-A713-23245B7907A4}" srcOrd="0" destOrd="0" presId="urn:microsoft.com/office/officeart/2005/8/layout/vList4"/>
    <dgm:cxn modelId="{06EA7772-3B51-44D2-93CD-3E87A9C3253F}" type="presOf" srcId="{8F933304-3B77-4A09-A9E7-BE66FDBB6930}" destId="{B5D263B5-82B3-4B4D-8B99-A30D1E27D16F}" srcOrd="1" destOrd="1" presId="urn:microsoft.com/office/officeart/2005/8/layout/vList4"/>
    <dgm:cxn modelId="{6D9DBFDE-66F4-4FA0-8743-79A132CA2DE8}" type="presOf" srcId="{0884F440-5E44-40F0-9027-C7B85504D35F}" destId="{0376DA0C-7AC2-453A-9F54-71C3CFE8F513}" srcOrd="1" destOrd="0" presId="urn:microsoft.com/office/officeart/2005/8/layout/vList4"/>
    <dgm:cxn modelId="{9742FC7D-6C54-4E98-B2C9-34DFE11CAA9E}" srcId="{7B4D66F6-C7BB-47A7-90B2-52BA78BEAC5F}" destId="{9D14F22A-C973-4B35-BBFC-EF5FD17CBECB}" srcOrd="1" destOrd="0" parTransId="{28F1C9BF-9190-40F5-8256-E3267768F178}" sibTransId="{B254E6B6-01B2-48F8-888E-7E9BEA0F4BBA}"/>
    <dgm:cxn modelId="{E218FCEB-8B77-4C5C-BEB5-AB184B6FE788}" srcId="{B5EF39CA-4B6B-44C1-A9C3-928A2601BC20}" destId="{D7878B8D-EE49-4FAB-B309-B9FD82801FFB}" srcOrd="0" destOrd="0" parTransId="{DC7BBEA9-2BBA-41A8-96B2-27670E155606}" sibTransId="{22BE2BB8-425A-4189-903D-7857E7D55096}"/>
    <dgm:cxn modelId="{C3F6131C-C38B-49A1-8229-8FE0EC12C5DF}" type="presOf" srcId="{B5EF39CA-4B6B-44C1-A9C3-928A2601BC20}" destId="{566E91DE-8677-4F2B-A27E-3056BD4440D5}" srcOrd="1" destOrd="0" presId="urn:microsoft.com/office/officeart/2005/8/layout/vList4"/>
    <dgm:cxn modelId="{3F020D0D-6DD8-4517-A611-399B3D21FDA3}" type="presOf" srcId="{5345B71F-2FDD-467F-8FD3-655520F1EB2D}" destId="{B5D263B5-82B3-4B4D-8B99-A30D1E27D16F}" srcOrd="1" destOrd="0" presId="urn:microsoft.com/office/officeart/2005/8/layout/vList4"/>
    <dgm:cxn modelId="{A1585731-E0DA-40E7-80EF-7032AD33322A}" type="presOf" srcId="{7D67B296-59E5-4A1E-8B2D-F26E72BD9E9D}" destId="{121EB0FF-4BED-4CCF-B9AE-D3EF86C7E24F}" srcOrd="1" destOrd="1" presId="urn:microsoft.com/office/officeart/2005/8/layout/vList4"/>
    <dgm:cxn modelId="{81F7A238-018B-4A2C-9A86-522706F48083}" type="presOf" srcId="{4AD13E52-5C2B-4E58-AA88-DABEE4F1CB0F}" destId="{780EFC91-9CD6-42BC-A210-0694241FF82D}" srcOrd="1" destOrd="0" presId="urn:microsoft.com/office/officeart/2005/8/layout/vList4"/>
    <dgm:cxn modelId="{429FBC57-B3B4-4D13-B926-134EA11276AC}" srcId="{5345B71F-2FDD-467F-8FD3-655520F1EB2D}" destId="{5175DEDA-967C-4B28-B754-DA10093CF4F1}" srcOrd="1" destOrd="0" parTransId="{D956F417-3EC2-4580-9F22-7C7AB6171B2D}" sibTransId="{6B811ED0-FF3B-4E01-B2FC-51B4ECC5B6F8}"/>
    <dgm:cxn modelId="{33B5E57B-2DA7-493D-AED6-E2CC9E8D1EA9}" srcId="{7B4D66F6-C7BB-47A7-90B2-52BA78BEAC5F}" destId="{5345B71F-2FDD-467F-8FD3-655520F1EB2D}" srcOrd="3" destOrd="0" parTransId="{BEE7C4AE-5AD6-47B1-A14A-6BB0DD2EF587}" sibTransId="{8BADFA07-B3AC-4F45-8DA9-E8DFDF482B27}"/>
    <dgm:cxn modelId="{B44D3B7A-FEED-4ACE-B697-B0DDABC6CFEB}" srcId="{5345B71F-2FDD-467F-8FD3-655520F1EB2D}" destId="{8F933304-3B77-4A09-A9E7-BE66FDBB6930}" srcOrd="0" destOrd="0" parTransId="{7C8494D2-DDE6-4C7F-8A4D-52D1621900D2}" sibTransId="{96E37DD2-6816-4FB2-9CBF-360D23C8FF0E}"/>
    <dgm:cxn modelId="{B01A37B9-4D62-4A71-A9AE-7AF7E9CE2667}" type="presOf" srcId="{9B72BFC5-F18E-420C-A93C-6EC6CBBAE0BE}" destId="{59553CE1-AA34-4F02-B760-558BF8182B5C}" srcOrd="0" destOrd="2" presId="urn:microsoft.com/office/officeart/2005/8/layout/vList4"/>
    <dgm:cxn modelId="{BB95D9F3-A547-4518-854B-2257CDD3291D}" srcId="{B5EF39CA-4B6B-44C1-A9C3-928A2601BC20}" destId="{9B72BFC5-F18E-420C-A93C-6EC6CBBAE0BE}" srcOrd="1" destOrd="0" parTransId="{67ECC375-935F-42BE-84E1-F8CB929BE14F}" sibTransId="{8C8976F4-557D-4381-9BC2-9E7D905E0C16}"/>
    <dgm:cxn modelId="{9DEC96CA-319A-498A-9012-EDD1F1319631}" type="presOf" srcId="{0884F440-5E44-40F0-9027-C7B85504D35F}" destId="{764913CE-4A28-4662-B529-E93185D78402}" srcOrd="0" destOrd="0" presId="urn:microsoft.com/office/officeart/2005/8/layout/vList4"/>
    <dgm:cxn modelId="{341FF538-17C6-4DAA-8CBF-BA374F596832}" type="presOf" srcId="{5175DEDA-967C-4B28-B754-DA10093CF4F1}" destId="{109A7114-741A-4DE2-9323-ECA2431AC520}" srcOrd="0" destOrd="2" presId="urn:microsoft.com/office/officeart/2005/8/layout/vList4"/>
    <dgm:cxn modelId="{BFF22F9F-D7DC-45EC-9200-EE1FA783DCEB}" srcId="{996D06E0-6EBC-4ADC-8997-C1AD5852AA52}" destId="{7D67B296-59E5-4A1E-8B2D-F26E72BD9E9D}" srcOrd="0" destOrd="0" parTransId="{C514BBED-F9FB-48D1-A654-69B57B2E3CDA}" sibTransId="{BEA36D9B-71BC-4A65-860C-812E6FABFE2F}"/>
    <dgm:cxn modelId="{E7AF761C-3923-4950-BDF6-A6B381E9BD01}" type="presOf" srcId="{D7878B8D-EE49-4FAB-B309-B9FD82801FFB}" destId="{59553CE1-AA34-4F02-B760-558BF8182B5C}" srcOrd="0" destOrd="1" presId="urn:microsoft.com/office/officeart/2005/8/layout/vList4"/>
    <dgm:cxn modelId="{457D79BD-F4EA-40E2-8C35-1A7F525EBAC5}" type="presParOf" srcId="{C7CFB9D8-E637-4FB1-A713-23245B7907A4}" destId="{FFC7EAE5-5FEE-4466-BDBB-8C8148B26304}" srcOrd="0" destOrd="0" presId="urn:microsoft.com/office/officeart/2005/8/layout/vList4"/>
    <dgm:cxn modelId="{3AF2EFF1-4BA3-4565-A92B-F1A1D3E00B6F}" type="presParOf" srcId="{FFC7EAE5-5FEE-4466-BDBB-8C8148B26304}" destId="{506BEAE8-19CE-4CE3-9E74-AAC525434186}" srcOrd="0" destOrd="0" presId="urn:microsoft.com/office/officeart/2005/8/layout/vList4"/>
    <dgm:cxn modelId="{FCDFAAF9-9C7C-4CCB-BD94-7A7AFFFCD11C}" type="presParOf" srcId="{FFC7EAE5-5FEE-4466-BDBB-8C8148B26304}" destId="{EE337CCE-5BDE-4245-9B40-D819B50E4A8B}" srcOrd="1" destOrd="0" presId="urn:microsoft.com/office/officeart/2005/8/layout/vList4"/>
    <dgm:cxn modelId="{A72AE7DA-AA5E-4FBA-9ACA-0FECF6C3FB6D}" type="presParOf" srcId="{FFC7EAE5-5FEE-4466-BDBB-8C8148B26304}" destId="{780EFC91-9CD6-42BC-A210-0694241FF82D}" srcOrd="2" destOrd="0" presId="urn:microsoft.com/office/officeart/2005/8/layout/vList4"/>
    <dgm:cxn modelId="{E0F021D8-E742-4F5A-8A98-80C74E00452D}" type="presParOf" srcId="{C7CFB9D8-E637-4FB1-A713-23245B7907A4}" destId="{8FEE3A5A-FE4F-4080-96A0-AA89C44D4CCC}" srcOrd="1" destOrd="0" presId="urn:microsoft.com/office/officeart/2005/8/layout/vList4"/>
    <dgm:cxn modelId="{CAC80F4A-1EFC-4939-A21C-62A30C046DE2}" type="presParOf" srcId="{C7CFB9D8-E637-4FB1-A713-23245B7907A4}" destId="{5C8927DF-D4A8-4754-90CA-3D36B3EEF38D}" srcOrd="2" destOrd="0" presId="urn:microsoft.com/office/officeart/2005/8/layout/vList4"/>
    <dgm:cxn modelId="{8340FD01-DEE7-449B-A87E-AD4F9B4E0240}" type="presParOf" srcId="{5C8927DF-D4A8-4754-90CA-3D36B3EEF38D}" destId="{D5B2CE36-5EBA-48BF-98A7-898C719FBB96}" srcOrd="0" destOrd="0" presId="urn:microsoft.com/office/officeart/2005/8/layout/vList4"/>
    <dgm:cxn modelId="{8DE0B691-3F5C-4467-87A1-1E97000A71E4}" type="presParOf" srcId="{5C8927DF-D4A8-4754-90CA-3D36B3EEF38D}" destId="{046202F5-2D53-4D72-99A7-20BF140C70F8}" srcOrd="1" destOrd="0" presId="urn:microsoft.com/office/officeart/2005/8/layout/vList4"/>
    <dgm:cxn modelId="{801FA240-A309-46E3-BBC4-EAAB3B9EB10E}" type="presParOf" srcId="{5C8927DF-D4A8-4754-90CA-3D36B3EEF38D}" destId="{C915C602-46C3-4E93-A530-9468117942AB}" srcOrd="2" destOrd="0" presId="urn:microsoft.com/office/officeart/2005/8/layout/vList4"/>
    <dgm:cxn modelId="{372A0FD9-737C-400A-ADB4-429BBBE23C10}" type="presParOf" srcId="{C7CFB9D8-E637-4FB1-A713-23245B7907A4}" destId="{126482ED-C22F-411E-A061-A48A59E6A558}" srcOrd="3" destOrd="0" presId="urn:microsoft.com/office/officeart/2005/8/layout/vList4"/>
    <dgm:cxn modelId="{9638EB2A-3959-458A-B797-A1EDD8093A79}" type="presParOf" srcId="{C7CFB9D8-E637-4FB1-A713-23245B7907A4}" destId="{EC44C97B-6F56-4607-9BD5-BBA067EA5904}" srcOrd="4" destOrd="0" presId="urn:microsoft.com/office/officeart/2005/8/layout/vList4"/>
    <dgm:cxn modelId="{6B09B8C5-1789-4539-BBE9-F46F490522C7}" type="presParOf" srcId="{EC44C97B-6F56-4607-9BD5-BBA067EA5904}" destId="{59553CE1-AA34-4F02-B760-558BF8182B5C}" srcOrd="0" destOrd="0" presId="urn:microsoft.com/office/officeart/2005/8/layout/vList4"/>
    <dgm:cxn modelId="{D2EE59F0-3B32-4E05-847C-BABD7B858D22}" type="presParOf" srcId="{EC44C97B-6F56-4607-9BD5-BBA067EA5904}" destId="{526EB23C-A292-4868-8098-5D9A3B54A37D}" srcOrd="1" destOrd="0" presId="urn:microsoft.com/office/officeart/2005/8/layout/vList4"/>
    <dgm:cxn modelId="{5DA33B72-8170-4181-B9DD-E4A2706B3032}" type="presParOf" srcId="{EC44C97B-6F56-4607-9BD5-BBA067EA5904}" destId="{566E91DE-8677-4F2B-A27E-3056BD4440D5}" srcOrd="2" destOrd="0" presId="urn:microsoft.com/office/officeart/2005/8/layout/vList4"/>
    <dgm:cxn modelId="{1C9A711C-4FA2-4A8A-A052-705BFFF75CAD}" type="presParOf" srcId="{C7CFB9D8-E637-4FB1-A713-23245B7907A4}" destId="{FF51A111-36C2-44B5-B630-998EB94EEA63}" srcOrd="5" destOrd="0" presId="urn:microsoft.com/office/officeart/2005/8/layout/vList4"/>
    <dgm:cxn modelId="{1E4582E1-B2D8-4C6F-A836-E5AF55A9EBA7}" type="presParOf" srcId="{C7CFB9D8-E637-4FB1-A713-23245B7907A4}" destId="{063C5090-2FEF-484D-B19E-AE1BD3D721B0}" srcOrd="6" destOrd="0" presId="urn:microsoft.com/office/officeart/2005/8/layout/vList4"/>
    <dgm:cxn modelId="{5E7714CA-B379-445E-BE7C-DB0B4CB1B84D}" type="presParOf" srcId="{063C5090-2FEF-484D-B19E-AE1BD3D721B0}" destId="{109A7114-741A-4DE2-9323-ECA2431AC520}" srcOrd="0" destOrd="0" presId="urn:microsoft.com/office/officeart/2005/8/layout/vList4"/>
    <dgm:cxn modelId="{614FC236-609B-4055-B8BB-1DBADFF08C7C}" type="presParOf" srcId="{063C5090-2FEF-484D-B19E-AE1BD3D721B0}" destId="{D8732C82-D8C5-4E84-B48E-F71D1D13AE6D}" srcOrd="1" destOrd="0" presId="urn:microsoft.com/office/officeart/2005/8/layout/vList4"/>
    <dgm:cxn modelId="{2F0F9A48-12ED-4229-BE8A-CDDBBD670B51}" type="presParOf" srcId="{063C5090-2FEF-484D-B19E-AE1BD3D721B0}" destId="{B5D263B5-82B3-4B4D-8B99-A30D1E27D16F}" srcOrd="2" destOrd="0" presId="urn:microsoft.com/office/officeart/2005/8/layout/vList4"/>
    <dgm:cxn modelId="{4E337F2B-1823-4093-8512-C1397C0D3EB2}" type="presParOf" srcId="{C7CFB9D8-E637-4FB1-A713-23245B7907A4}" destId="{D1CE6B5D-4B70-45A1-B497-95596F1421F2}" srcOrd="7" destOrd="0" presId="urn:microsoft.com/office/officeart/2005/8/layout/vList4"/>
    <dgm:cxn modelId="{45BD4CB0-23D5-4D6F-B23C-E1ED9F350A16}" type="presParOf" srcId="{C7CFB9D8-E637-4FB1-A713-23245B7907A4}" destId="{D86685F1-29B0-4C7F-8D3C-84286166EAEF}" srcOrd="8" destOrd="0" presId="urn:microsoft.com/office/officeart/2005/8/layout/vList4"/>
    <dgm:cxn modelId="{29550795-5CFE-49CD-9EBF-5F5C04CA0E85}" type="presParOf" srcId="{D86685F1-29B0-4C7F-8D3C-84286166EAEF}" destId="{29A909CB-37AA-4772-8FBD-D0ACDB90CD41}" srcOrd="0" destOrd="0" presId="urn:microsoft.com/office/officeart/2005/8/layout/vList4"/>
    <dgm:cxn modelId="{01B09FC3-A54D-4461-B412-143E0E00FF7F}" type="presParOf" srcId="{D86685F1-29B0-4C7F-8D3C-84286166EAEF}" destId="{F72340B2-4C48-4DD9-8188-97E0859611FA}" srcOrd="1" destOrd="0" presId="urn:microsoft.com/office/officeart/2005/8/layout/vList4"/>
    <dgm:cxn modelId="{223684CD-CE61-4CA8-AE79-4A7F2CEFE50B}" type="presParOf" srcId="{D86685F1-29B0-4C7F-8D3C-84286166EAEF}" destId="{121EB0FF-4BED-4CCF-B9AE-D3EF86C7E24F}" srcOrd="2" destOrd="0" presId="urn:microsoft.com/office/officeart/2005/8/layout/vList4"/>
    <dgm:cxn modelId="{B0E270B5-2DBE-4170-AD11-D8E83E6A975F}" type="presParOf" srcId="{C7CFB9D8-E637-4FB1-A713-23245B7907A4}" destId="{42E3A05F-4481-4D94-94FB-BCC004D8332D}" srcOrd="9" destOrd="0" presId="urn:microsoft.com/office/officeart/2005/8/layout/vList4"/>
    <dgm:cxn modelId="{F00616E7-CC2F-496D-9362-C76AB26F0475}" type="presParOf" srcId="{C7CFB9D8-E637-4FB1-A713-23245B7907A4}" destId="{36C83CB0-82AB-437F-ACA6-A0B56F40A8B9}" srcOrd="10" destOrd="0" presId="urn:microsoft.com/office/officeart/2005/8/layout/vList4"/>
    <dgm:cxn modelId="{4245B68B-03F8-444B-86F6-5FE9F111F8EF}" type="presParOf" srcId="{36C83CB0-82AB-437F-ACA6-A0B56F40A8B9}" destId="{764913CE-4A28-4662-B529-E93185D78402}" srcOrd="0" destOrd="0" presId="urn:microsoft.com/office/officeart/2005/8/layout/vList4"/>
    <dgm:cxn modelId="{471549AB-4120-42DF-88F9-49E333DDF51F}" type="presParOf" srcId="{36C83CB0-82AB-437F-ACA6-A0B56F40A8B9}" destId="{13C49B67-F1FD-401B-949E-69A82709FAA1}" srcOrd="1" destOrd="0" presId="urn:microsoft.com/office/officeart/2005/8/layout/vList4"/>
    <dgm:cxn modelId="{3EE73CD3-1724-46CA-8310-2329EC206A58}" type="presParOf" srcId="{36C83CB0-82AB-437F-ACA6-A0B56F40A8B9}" destId="{0376DA0C-7AC2-453A-9F54-71C3CFE8F513}" srcOrd="2" destOrd="0" presId="urn:microsoft.com/office/officeart/2005/8/layout/vList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BEAE8-19CE-4CE3-9E74-AAC525434186}">
      <dsp:nvSpPr>
        <dsp:cNvPr id="0" name=""/>
        <dsp:cNvSpPr/>
      </dsp:nvSpPr>
      <dsp:spPr>
        <a:xfrm>
          <a:off x="0" y="0"/>
          <a:ext cx="7955122" cy="7116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85725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Индивидуальные предприниматели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sp:txBody>
      <dsp:txXfrm>
        <a:off x="1663876" y="0"/>
        <a:ext cx="6291245" cy="711689"/>
      </dsp:txXfrm>
    </dsp:sp>
    <dsp:sp modelId="{EE337CCE-5BDE-4245-9B40-D819B50E4A8B}">
      <dsp:nvSpPr>
        <dsp:cNvPr id="0" name=""/>
        <dsp:cNvSpPr/>
      </dsp:nvSpPr>
      <dsp:spPr>
        <a:xfrm>
          <a:off x="155601" y="259799"/>
          <a:ext cx="899565" cy="2815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5B2CE36-5EBA-48BF-98A7-898C719FBB96}">
      <dsp:nvSpPr>
        <dsp:cNvPr id="0" name=""/>
        <dsp:cNvSpPr/>
      </dsp:nvSpPr>
      <dsp:spPr>
        <a:xfrm>
          <a:off x="0" y="784541"/>
          <a:ext cx="7955122" cy="72851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63876" y="784541"/>
        <a:ext cx="6291245" cy="728518"/>
      </dsp:txXfrm>
    </dsp:sp>
    <dsp:sp modelId="{046202F5-2D53-4D72-99A7-20BF140C70F8}">
      <dsp:nvSpPr>
        <dsp:cNvPr id="0" name=""/>
        <dsp:cNvSpPr/>
      </dsp:nvSpPr>
      <dsp:spPr>
        <a:xfrm>
          <a:off x="521846" y="986515"/>
          <a:ext cx="923605" cy="38197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53CE1-AA34-4F02-B760-558BF8182B5C}">
      <dsp:nvSpPr>
        <dsp:cNvPr id="0" name=""/>
        <dsp:cNvSpPr/>
      </dsp:nvSpPr>
      <dsp:spPr>
        <a:xfrm>
          <a:off x="0" y="1585911"/>
          <a:ext cx="7955122" cy="7991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3876" y="1585911"/>
        <a:ext cx="6291245" cy="799119"/>
      </dsp:txXfrm>
    </dsp:sp>
    <dsp:sp modelId="{526EB23C-A292-4868-8098-5D9A3B54A37D}">
      <dsp:nvSpPr>
        <dsp:cNvPr id="0" name=""/>
        <dsp:cNvSpPr/>
      </dsp:nvSpPr>
      <dsp:spPr>
        <a:xfrm>
          <a:off x="563070" y="1932443"/>
          <a:ext cx="610587" cy="1060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A7114-741A-4DE2-9323-ECA2431AC520}">
      <dsp:nvSpPr>
        <dsp:cNvPr id="0" name=""/>
        <dsp:cNvSpPr/>
      </dsp:nvSpPr>
      <dsp:spPr>
        <a:xfrm>
          <a:off x="0" y="2457882"/>
          <a:ext cx="7955122" cy="97990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663876" y="2457882"/>
        <a:ext cx="6291245" cy="979908"/>
      </dsp:txXfrm>
    </dsp:sp>
    <dsp:sp modelId="{D8732C82-D8C5-4E84-B48E-F71D1D13AE6D}">
      <dsp:nvSpPr>
        <dsp:cNvPr id="0" name=""/>
        <dsp:cNvSpPr/>
      </dsp:nvSpPr>
      <dsp:spPr>
        <a:xfrm>
          <a:off x="196553" y="2776410"/>
          <a:ext cx="1343620" cy="2642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909CB-37AA-4772-8FBD-D0ACDB90CD41}">
      <dsp:nvSpPr>
        <dsp:cNvPr id="0" name=""/>
        <dsp:cNvSpPr/>
      </dsp:nvSpPr>
      <dsp:spPr>
        <a:xfrm>
          <a:off x="0" y="3510642"/>
          <a:ext cx="7955122" cy="72851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663876" y="3510642"/>
        <a:ext cx="6291245" cy="728518"/>
      </dsp:txXfrm>
    </dsp:sp>
    <dsp:sp modelId="{F72340B2-4C48-4DD9-8188-97E0859611FA}">
      <dsp:nvSpPr>
        <dsp:cNvPr id="0" name=""/>
        <dsp:cNvSpPr/>
      </dsp:nvSpPr>
      <dsp:spPr>
        <a:xfrm>
          <a:off x="246718" y="3660959"/>
          <a:ext cx="1243290" cy="4278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913CE-4A28-4662-B529-E93185D78402}">
      <dsp:nvSpPr>
        <dsp:cNvPr id="0" name=""/>
        <dsp:cNvSpPr/>
      </dsp:nvSpPr>
      <dsp:spPr>
        <a:xfrm>
          <a:off x="0" y="4248471"/>
          <a:ext cx="7955122" cy="72851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63876" y="4248471"/>
        <a:ext cx="6291245" cy="728518"/>
      </dsp:txXfrm>
    </dsp:sp>
    <dsp:sp modelId="{13C49B67-F1FD-401B-949E-69A82709FAA1}">
      <dsp:nvSpPr>
        <dsp:cNvPr id="0" name=""/>
        <dsp:cNvSpPr/>
      </dsp:nvSpPr>
      <dsp:spPr>
        <a:xfrm>
          <a:off x="317432" y="4419816"/>
          <a:ext cx="1101863" cy="5129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BEAE8-19CE-4CE3-9E74-AAC525434186}">
      <dsp:nvSpPr>
        <dsp:cNvPr id="0" name=""/>
        <dsp:cNvSpPr/>
      </dsp:nvSpPr>
      <dsp:spPr>
        <a:xfrm>
          <a:off x="0" y="0"/>
          <a:ext cx="7955122" cy="74895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85725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Юридические лица  и индивидуальные предприниматели - сельхозпроизводители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sp:txBody>
      <dsp:txXfrm>
        <a:off x="1667691" y="0"/>
        <a:ext cx="6287430" cy="748957"/>
      </dsp:txXfrm>
    </dsp:sp>
    <dsp:sp modelId="{EE337CCE-5BDE-4245-9B40-D819B50E4A8B}">
      <dsp:nvSpPr>
        <dsp:cNvPr id="0" name=""/>
        <dsp:cNvSpPr/>
      </dsp:nvSpPr>
      <dsp:spPr>
        <a:xfrm>
          <a:off x="159415" y="273404"/>
          <a:ext cx="899565" cy="2963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5B2CE36-5EBA-48BF-98A7-898C719FBB96}">
      <dsp:nvSpPr>
        <dsp:cNvPr id="0" name=""/>
        <dsp:cNvSpPr/>
      </dsp:nvSpPr>
      <dsp:spPr>
        <a:xfrm>
          <a:off x="0" y="825623"/>
          <a:ext cx="7955122" cy="76666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67691" y="825623"/>
        <a:ext cx="6287430" cy="766667"/>
      </dsp:txXfrm>
    </dsp:sp>
    <dsp:sp modelId="{046202F5-2D53-4D72-99A7-20BF140C70F8}">
      <dsp:nvSpPr>
        <dsp:cNvPr id="0" name=""/>
        <dsp:cNvSpPr/>
      </dsp:nvSpPr>
      <dsp:spPr>
        <a:xfrm>
          <a:off x="525661" y="1038174"/>
          <a:ext cx="923605" cy="40197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53CE1-AA34-4F02-B760-558BF8182B5C}">
      <dsp:nvSpPr>
        <dsp:cNvPr id="0" name=""/>
        <dsp:cNvSpPr/>
      </dsp:nvSpPr>
      <dsp:spPr>
        <a:xfrm>
          <a:off x="0" y="1668957"/>
          <a:ext cx="7955122" cy="84096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7691" y="1668957"/>
        <a:ext cx="6287430" cy="840964"/>
      </dsp:txXfrm>
    </dsp:sp>
    <dsp:sp modelId="{526EB23C-A292-4868-8098-5D9A3B54A37D}">
      <dsp:nvSpPr>
        <dsp:cNvPr id="0" name=""/>
        <dsp:cNvSpPr/>
      </dsp:nvSpPr>
      <dsp:spPr>
        <a:xfrm>
          <a:off x="566885" y="2033636"/>
          <a:ext cx="610587" cy="1116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A7114-741A-4DE2-9323-ECA2431AC520}">
      <dsp:nvSpPr>
        <dsp:cNvPr id="0" name=""/>
        <dsp:cNvSpPr/>
      </dsp:nvSpPr>
      <dsp:spPr>
        <a:xfrm>
          <a:off x="0" y="2586589"/>
          <a:ext cx="7955122" cy="76666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7691" y="2586589"/>
        <a:ext cx="6287430" cy="766667"/>
      </dsp:txXfrm>
    </dsp:sp>
    <dsp:sp modelId="{D8732C82-D8C5-4E84-B48E-F71D1D13AE6D}">
      <dsp:nvSpPr>
        <dsp:cNvPr id="0" name=""/>
        <dsp:cNvSpPr/>
      </dsp:nvSpPr>
      <dsp:spPr>
        <a:xfrm>
          <a:off x="200368" y="2789520"/>
          <a:ext cx="1343620" cy="2780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909CB-37AA-4772-8FBD-D0ACDB90CD41}">
      <dsp:nvSpPr>
        <dsp:cNvPr id="0" name=""/>
        <dsp:cNvSpPr/>
      </dsp:nvSpPr>
      <dsp:spPr>
        <a:xfrm>
          <a:off x="0" y="3429923"/>
          <a:ext cx="7955122" cy="76666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7691" y="3429923"/>
        <a:ext cx="6287430" cy="766667"/>
      </dsp:txXfrm>
    </dsp:sp>
    <dsp:sp modelId="{F72340B2-4C48-4DD9-8188-97E0859611FA}">
      <dsp:nvSpPr>
        <dsp:cNvPr id="0" name=""/>
        <dsp:cNvSpPr/>
      </dsp:nvSpPr>
      <dsp:spPr>
        <a:xfrm>
          <a:off x="250533" y="3588111"/>
          <a:ext cx="1243290" cy="4502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913CE-4A28-4662-B529-E93185D78402}">
      <dsp:nvSpPr>
        <dsp:cNvPr id="0" name=""/>
        <dsp:cNvSpPr/>
      </dsp:nvSpPr>
      <dsp:spPr>
        <a:xfrm>
          <a:off x="0" y="4273257"/>
          <a:ext cx="7955122" cy="76666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667691" y="4273257"/>
        <a:ext cx="6287430" cy="766667"/>
      </dsp:txXfrm>
    </dsp:sp>
    <dsp:sp modelId="{13C49B67-F1FD-401B-949E-69A82709FAA1}">
      <dsp:nvSpPr>
        <dsp:cNvPr id="0" name=""/>
        <dsp:cNvSpPr/>
      </dsp:nvSpPr>
      <dsp:spPr>
        <a:xfrm>
          <a:off x="321246" y="4386705"/>
          <a:ext cx="1101863" cy="53977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BEAE8-19CE-4CE3-9E74-AAC525434186}">
      <dsp:nvSpPr>
        <dsp:cNvPr id="0" name=""/>
        <dsp:cNvSpPr/>
      </dsp:nvSpPr>
      <dsp:spPr>
        <a:xfrm>
          <a:off x="0" y="0"/>
          <a:ext cx="7955122" cy="73825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85725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none" kern="0" dirty="0" smtClean="0">
              <a:solidFill>
                <a:srgbClr val="1F497D"/>
              </a:solidFill>
              <a:latin typeface="+mn-lt"/>
              <a:ea typeface="+mn-ea"/>
              <a:cs typeface="+mn-cs"/>
            </a:rPr>
            <a:t>Индивидуальные предприниматели и физические лица </a:t>
          </a:r>
          <a:endParaRPr lang="ru-RU" sz="1500" b="1" u="none" kern="0" dirty="0">
            <a:solidFill>
              <a:srgbClr val="1F497D"/>
            </a:solidFill>
            <a:latin typeface="+mn-lt"/>
            <a:ea typeface="+mn-ea"/>
            <a:cs typeface="+mn-cs"/>
          </a:endParaRPr>
        </a:p>
      </dsp:txBody>
      <dsp:txXfrm>
        <a:off x="1666595" y="0"/>
        <a:ext cx="6288526" cy="738257"/>
      </dsp:txXfrm>
    </dsp:sp>
    <dsp:sp modelId="{EE337CCE-5BDE-4245-9B40-D819B50E4A8B}">
      <dsp:nvSpPr>
        <dsp:cNvPr id="0" name=""/>
        <dsp:cNvSpPr/>
      </dsp:nvSpPr>
      <dsp:spPr>
        <a:xfrm>
          <a:off x="158320" y="269498"/>
          <a:ext cx="899565" cy="292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5B2CE36-5EBA-48BF-98A7-898C719FBB96}">
      <dsp:nvSpPr>
        <dsp:cNvPr id="0" name=""/>
        <dsp:cNvSpPr/>
      </dsp:nvSpPr>
      <dsp:spPr>
        <a:xfrm>
          <a:off x="0" y="813829"/>
          <a:ext cx="7955122" cy="7557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66595" y="813829"/>
        <a:ext cx="6288526" cy="755714"/>
      </dsp:txXfrm>
    </dsp:sp>
    <dsp:sp modelId="{046202F5-2D53-4D72-99A7-20BF140C70F8}">
      <dsp:nvSpPr>
        <dsp:cNvPr id="0" name=""/>
        <dsp:cNvSpPr/>
      </dsp:nvSpPr>
      <dsp:spPr>
        <a:xfrm>
          <a:off x="524566" y="1023343"/>
          <a:ext cx="923605" cy="3962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53CE1-AA34-4F02-B760-558BF8182B5C}">
      <dsp:nvSpPr>
        <dsp:cNvPr id="0" name=""/>
        <dsp:cNvSpPr/>
      </dsp:nvSpPr>
      <dsp:spPr>
        <a:xfrm>
          <a:off x="0" y="1645115"/>
          <a:ext cx="7955122" cy="8289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6595" y="1645115"/>
        <a:ext cx="6288526" cy="828951"/>
      </dsp:txXfrm>
    </dsp:sp>
    <dsp:sp modelId="{526EB23C-A292-4868-8098-5D9A3B54A37D}">
      <dsp:nvSpPr>
        <dsp:cNvPr id="0" name=""/>
        <dsp:cNvSpPr/>
      </dsp:nvSpPr>
      <dsp:spPr>
        <a:xfrm>
          <a:off x="565789" y="2004584"/>
          <a:ext cx="610587" cy="110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A7114-741A-4DE2-9323-ECA2431AC520}">
      <dsp:nvSpPr>
        <dsp:cNvPr id="0" name=""/>
        <dsp:cNvSpPr/>
      </dsp:nvSpPr>
      <dsp:spPr>
        <a:xfrm>
          <a:off x="0" y="2549638"/>
          <a:ext cx="7955122" cy="7557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6595" y="2549638"/>
        <a:ext cx="6288526" cy="755714"/>
      </dsp:txXfrm>
    </dsp:sp>
    <dsp:sp modelId="{D8732C82-D8C5-4E84-B48E-F71D1D13AE6D}">
      <dsp:nvSpPr>
        <dsp:cNvPr id="0" name=""/>
        <dsp:cNvSpPr/>
      </dsp:nvSpPr>
      <dsp:spPr>
        <a:xfrm>
          <a:off x="199273" y="2749669"/>
          <a:ext cx="1343620" cy="27409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909CB-37AA-4772-8FBD-D0ACDB90CD41}">
      <dsp:nvSpPr>
        <dsp:cNvPr id="0" name=""/>
        <dsp:cNvSpPr/>
      </dsp:nvSpPr>
      <dsp:spPr>
        <a:xfrm>
          <a:off x="0" y="3380924"/>
          <a:ext cx="7955122" cy="7557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666595" y="3380924"/>
        <a:ext cx="6288526" cy="755714"/>
      </dsp:txXfrm>
    </dsp:sp>
    <dsp:sp modelId="{F72340B2-4C48-4DD9-8188-97E0859611FA}">
      <dsp:nvSpPr>
        <dsp:cNvPr id="0" name=""/>
        <dsp:cNvSpPr/>
      </dsp:nvSpPr>
      <dsp:spPr>
        <a:xfrm>
          <a:off x="249438" y="3536852"/>
          <a:ext cx="1243290" cy="44385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913CE-4A28-4662-B529-E93185D78402}">
      <dsp:nvSpPr>
        <dsp:cNvPr id="0" name=""/>
        <dsp:cNvSpPr/>
      </dsp:nvSpPr>
      <dsp:spPr>
        <a:xfrm>
          <a:off x="0" y="4212210"/>
          <a:ext cx="7955122" cy="7557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666595" y="4212210"/>
        <a:ext cx="6288526" cy="755714"/>
      </dsp:txXfrm>
    </dsp:sp>
    <dsp:sp modelId="{13C49B67-F1FD-401B-949E-69A82709FAA1}">
      <dsp:nvSpPr>
        <dsp:cNvPr id="0" name=""/>
        <dsp:cNvSpPr/>
      </dsp:nvSpPr>
      <dsp:spPr>
        <a:xfrm>
          <a:off x="320151" y="4324038"/>
          <a:ext cx="1101863" cy="53205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33279" cy="494827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4262" y="6"/>
            <a:ext cx="2933279" cy="494827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200"/>
            </a:lvl1pPr>
          </a:lstStyle>
          <a:p>
            <a:fld id="{0FAD3594-F3E0-4F9A-9FD8-F2CDD5DB4323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09597"/>
            <a:ext cx="2933279" cy="494827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4262" y="9409597"/>
            <a:ext cx="2933279" cy="494827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200"/>
            </a:lvl1pPr>
          </a:lstStyle>
          <a:p>
            <a:fld id="{41DFEE2B-CF59-45A5-B6CF-F844F0232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33279" cy="495300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63" y="7"/>
            <a:ext cx="2933279" cy="495300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16.12.2020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6" tIns="45859" rIns="91716" bIns="4585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2" y="4705355"/>
            <a:ext cx="5415280" cy="4457701"/>
          </a:xfrm>
          <a:prstGeom prst="rect">
            <a:avLst/>
          </a:prstGeom>
        </p:spPr>
        <p:txBody>
          <a:bodyPr vert="horz" lIns="91716" tIns="45859" rIns="91716" bIns="458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08984"/>
            <a:ext cx="2933279" cy="495300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63" y="9408984"/>
            <a:ext cx="2933279" cy="495300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40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42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83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66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207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49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91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332" algn="l" defTabSz="9140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1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2" y="3363695"/>
            <a:ext cx="7772401" cy="1470025"/>
          </a:xfrm>
        </p:spPr>
        <p:txBody>
          <a:bodyPr>
            <a:normAutofit/>
          </a:bodyPr>
          <a:lstStyle>
            <a:lvl1pPr>
              <a:defRPr sz="51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2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042" indent="0">
              <a:buNone/>
              <a:defRPr sz="2800"/>
            </a:lvl2pPr>
            <a:lvl3pPr marL="914083" indent="0">
              <a:buNone/>
              <a:defRPr sz="2400"/>
            </a:lvl3pPr>
            <a:lvl4pPr marL="1371124" indent="0">
              <a:buNone/>
              <a:defRPr sz="2000"/>
            </a:lvl4pPr>
            <a:lvl5pPr marL="1828166" indent="0">
              <a:buNone/>
              <a:defRPr sz="2000"/>
            </a:lvl5pPr>
            <a:lvl6pPr marL="2285207" indent="0">
              <a:buNone/>
              <a:defRPr sz="2000"/>
            </a:lvl6pPr>
            <a:lvl7pPr marL="2742249" indent="0">
              <a:buNone/>
              <a:defRPr sz="2000"/>
            </a:lvl7pPr>
            <a:lvl8pPr marL="3199291" indent="0">
              <a:buNone/>
              <a:defRPr sz="2000"/>
            </a:lvl8pPr>
            <a:lvl9pPr marL="3656332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300"/>
            </a:lvl2pPr>
            <a:lvl3pPr marL="914083" indent="0">
              <a:buNone/>
              <a:defRPr sz="1000"/>
            </a:lvl3pPr>
            <a:lvl4pPr marL="1371124" indent="0">
              <a:buNone/>
              <a:defRPr sz="900"/>
            </a:lvl4pPr>
            <a:lvl5pPr marL="1828166" indent="0">
              <a:buNone/>
              <a:defRPr sz="900"/>
            </a:lvl5pPr>
            <a:lvl6pPr marL="2285207" indent="0">
              <a:buNone/>
              <a:defRPr sz="900"/>
            </a:lvl6pPr>
            <a:lvl7pPr marL="2742249" indent="0">
              <a:buNone/>
              <a:defRPr sz="900"/>
            </a:lvl7pPr>
            <a:lvl8pPr marL="3199291" indent="0">
              <a:buNone/>
              <a:defRPr sz="900"/>
            </a:lvl8pPr>
            <a:lvl9pPr marL="3656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3" y="303214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4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6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6"/>
            <a:ext cx="7320689" cy="4829253"/>
          </a:xfrm>
        </p:spPr>
        <p:txBody>
          <a:bodyPr/>
          <a:lstStyle>
            <a:lvl1pPr marL="318587" indent="0">
              <a:buFontTx/>
              <a:buNone/>
              <a:defRPr b="1">
                <a:latin typeface="+mj-lt"/>
              </a:defRPr>
            </a:lvl1pPr>
            <a:lvl2pPr marL="315804" indent="2783">
              <a:defRPr>
                <a:latin typeface="+mj-lt"/>
              </a:defRPr>
            </a:lvl2pPr>
            <a:lvl3pPr marL="550918" indent="-228159">
              <a:tabLst/>
              <a:defRPr>
                <a:latin typeface="+mj-lt"/>
              </a:defRPr>
            </a:lvl3pPr>
            <a:lvl4pPr marL="0" indent="315804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5127077"/>
            <a:ext cx="923618" cy="376853"/>
          </a:xfrm>
          <a:prstGeom prst="rect">
            <a:avLst/>
          </a:prstGeom>
          <a:noFill/>
        </p:spPr>
        <p:txBody>
          <a:bodyPr wrap="square" lIns="80134" tIns="40067" rIns="80134" bIns="40067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501073"/>
            <a:ext cx="7337192" cy="1105803"/>
          </a:xfrm>
        </p:spPr>
        <p:txBody>
          <a:bodyPr/>
          <a:lstStyle>
            <a:lvl1pPr marL="0" marR="0" indent="0" defTabSz="91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476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6"/>
            <a:ext cx="7320689" cy="4829253"/>
          </a:xfrm>
        </p:spPr>
        <p:txBody>
          <a:bodyPr/>
          <a:lstStyle>
            <a:lvl1pPr marL="318587" indent="0">
              <a:buFontTx/>
              <a:buNone/>
              <a:defRPr b="1">
                <a:latin typeface="+mj-lt"/>
              </a:defRPr>
            </a:lvl1pPr>
            <a:lvl2pPr marL="318587" indent="0">
              <a:defRPr>
                <a:latin typeface="+mj-lt"/>
              </a:defRPr>
            </a:lvl2pPr>
            <a:lvl3pPr marL="550918" indent="-228159">
              <a:defRPr>
                <a:latin typeface="+mj-lt"/>
              </a:defRPr>
            </a:lvl3pPr>
            <a:lvl4pPr marL="0" indent="315804">
              <a:defRPr>
                <a:latin typeface="+mj-lt"/>
              </a:defRPr>
            </a:lvl4pPr>
            <a:lvl5pPr marL="125765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9" y="501073"/>
            <a:ext cx="7337901" cy="1105803"/>
          </a:xfrm>
        </p:spPr>
        <p:txBody>
          <a:bodyPr/>
          <a:lstStyle>
            <a:lvl1pPr marL="0" marR="0" indent="0" defTabSz="91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1012510"/>
            <a:ext cx="7320689" cy="20246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3429726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6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3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9" y="1606872"/>
            <a:ext cx="3620764" cy="4695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9" y="1606872"/>
            <a:ext cx="3644897" cy="4695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0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3"/>
            <a:ext cx="3674754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3" indent="0">
              <a:buNone/>
              <a:defRPr sz="1800" b="1"/>
            </a:lvl3pPr>
            <a:lvl4pPr marL="1371124" indent="0">
              <a:buNone/>
              <a:defRPr sz="1500" b="1"/>
            </a:lvl4pPr>
            <a:lvl5pPr marL="1828166" indent="0">
              <a:buNone/>
              <a:defRPr sz="1500" b="1"/>
            </a:lvl5pPr>
            <a:lvl6pPr marL="2285207" indent="0">
              <a:buNone/>
              <a:defRPr sz="1500" b="1"/>
            </a:lvl6pPr>
            <a:lvl7pPr marL="2742249" indent="0">
              <a:buNone/>
              <a:defRPr sz="1500" b="1"/>
            </a:lvl7pPr>
            <a:lvl8pPr marL="3199291" indent="0">
              <a:buNone/>
              <a:defRPr sz="1500" b="1"/>
            </a:lvl8pPr>
            <a:lvl9pPr marL="365633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7"/>
            <a:ext cx="3674754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3"/>
            <a:ext cx="3587826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2" indent="0">
              <a:buNone/>
              <a:defRPr sz="2000" b="1"/>
            </a:lvl2pPr>
            <a:lvl3pPr marL="914083" indent="0">
              <a:buNone/>
              <a:defRPr sz="1800" b="1"/>
            </a:lvl3pPr>
            <a:lvl4pPr marL="1371124" indent="0">
              <a:buNone/>
              <a:defRPr sz="1500" b="1"/>
            </a:lvl4pPr>
            <a:lvl5pPr marL="1828166" indent="0">
              <a:buNone/>
              <a:defRPr sz="1500" b="1"/>
            </a:lvl5pPr>
            <a:lvl6pPr marL="2285207" indent="0">
              <a:buNone/>
              <a:defRPr sz="1500" b="1"/>
            </a:lvl6pPr>
            <a:lvl7pPr marL="2742249" indent="0">
              <a:buNone/>
              <a:defRPr sz="1500" b="1"/>
            </a:lvl7pPr>
            <a:lvl8pPr marL="3199291" indent="0">
              <a:buNone/>
              <a:defRPr sz="1500" b="1"/>
            </a:lvl8pPr>
            <a:lvl9pPr marL="365633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7"/>
            <a:ext cx="3587826" cy="424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6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73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55" y="5872594"/>
            <a:ext cx="567427" cy="653106"/>
          </a:xfrm>
          <a:prstGeom prst="rect">
            <a:avLst/>
          </a:prstGeom>
        </p:spPr>
        <p:txBody>
          <a:bodyPr vert="horz" lIns="91409" tIns="45704" rIns="91409" bIns="45704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2" indent="0">
              <a:buNone/>
              <a:defRPr sz="1300"/>
            </a:lvl2pPr>
            <a:lvl3pPr marL="914083" indent="0">
              <a:buNone/>
              <a:defRPr sz="1000"/>
            </a:lvl3pPr>
            <a:lvl4pPr marL="1371124" indent="0">
              <a:buNone/>
              <a:defRPr sz="900"/>
            </a:lvl4pPr>
            <a:lvl5pPr marL="1828166" indent="0">
              <a:buNone/>
              <a:defRPr sz="900"/>
            </a:lvl5pPr>
            <a:lvl6pPr marL="2285207" indent="0">
              <a:buNone/>
              <a:defRPr sz="900"/>
            </a:lvl6pPr>
            <a:lvl7pPr marL="2742249" indent="0">
              <a:buNone/>
              <a:defRPr sz="900"/>
            </a:lvl7pPr>
            <a:lvl8pPr marL="3199291" indent="0">
              <a:buNone/>
              <a:defRPr sz="900"/>
            </a:lvl8pPr>
            <a:lvl9pPr marL="3656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9" y="490023"/>
            <a:ext cx="7343873" cy="1110282"/>
          </a:xfrm>
          <a:prstGeom prst="rect">
            <a:avLst/>
          </a:prstGeom>
        </p:spPr>
        <p:txBody>
          <a:bodyPr vert="horz" lIns="91409" tIns="45704" rIns="91409" bIns="4570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9" y="1600206"/>
            <a:ext cx="7343873" cy="4835924"/>
          </a:xfrm>
          <a:prstGeom prst="rect">
            <a:avLst/>
          </a:prstGeom>
        </p:spPr>
        <p:txBody>
          <a:bodyPr vert="horz" lIns="91409" tIns="45704" rIns="91409" bIns="4570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09" tIns="45704" rIns="91409" bIns="457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09" tIns="45704" rIns="91409" bIns="457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6041432"/>
            <a:ext cx="619710" cy="631833"/>
          </a:xfrm>
          <a:prstGeom prst="rect">
            <a:avLst/>
          </a:prstGeom>
        </p:spPr>
        <p:txBody>
          <a:bodyPr vert="horz" lIns="91409" tIns="45704" rIns="91409" bIns="45704" rtlCol="0" anchor="ctr">
            <a:normAutofit/>
          </a:bodyPr>
          <a:lstStyle>
            <a:lvl1pPr algn="ctr">
              <a:lnSpc>
                <a:spcPts val="2103"/>
              </a:lnSpc>
              <a:defRPr sz="24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083" rtl="0" eaLnBrk="1" latinLnBrk="0" hangingPunct="1">
        <a:lnSpc>
          <a:spcPts val="4558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587" indent="0" algn="l" defTabSz="914083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587" indent="0" algn="l" defTabSz="914083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653" indent="-228159" algn="l" defTabSz="914083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04" algn="just" defTabSz="914083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650" indent="0" algn="l" defTabSz="914083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3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3728" indent="-228521" algn="l" defTabSz="9140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9" indent="-228521" algn="l" defTabSz="9140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11" indent="-228521" algn="l" defTabSz="9140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2" indent="-228521" algn="l" defTabSz="9140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9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D46814C197CBD2BECD3797A99DB67960B2F244048DD22119FCD702D418926722BFAFBD78BD33EE8CA5E4E6EA54C27C20DE085B35BD64FDbAJ8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consultantplus://offline/ref=C06E051B67619048AF0AD48549DF4E8FDB5F8EB6A39381884D3783B77E9B10F2DF18C0C18F28F27E5D713EE26F5D5FA6E36991A66E911621o6vBM" TargetMode="External"/><Relationship Id="rId7" Type="http://schemas.openxmlformats.org/officeDocument/2006/relationships/hyperlink" Target="consultantplus://offline/ref=1425B840C74F00152403417F04D1FCC5F6F98850C55EA2B21F5B19467FC592B6DA6387FAEECFB2FAFA658EA5ABCB8C53E3892466714B3650t764J" TargetMode="External"/><Relationship Id="rId2" Type="http://schemas.openxmlformats.org/officeDocument/2006/relationships/hyperlink" Target="consultantplus://offline/ref=E9BA8A2557CB520EAAF82EB7E1C8E936FC2CB3B55CEF94434F4AC54AA32A00961159B88C154A61CE00A26220AFF347C6DC72CD3261C1CE15l6iC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C560DD2FF85F5D0543DF9800B60B64BFE74F7E28D215AD548435BBD84EAD96A2B0E3F9CF2038E05E563E8D0B3C3ACA4678F186D697CB2793sB6BJ" TargetMode="External"/><Relationship Id="rId5" Type="http://schemas.openxmlformats.org/officeDocument/2006/relationships/hyperlink" Target="consultantplus://offline/ref=61361AAA4FFADB4FEA5518596A84E3CEA1C176E01AFB46090209A19F501582097A06522C25C21FE8BC9DFE99293C5731C00C49B6BBA2vAM" TargetMode="External"/><Relationship Id="rId4" Type="http://schemas.openxmlformats.org/officeDocument/2006/relationships/hyperlink" Target="consultantplus://offline/ref=C06E051B67619048AF0AD48549DF4E8FDA548FB7A49181884D3783B77E9B10F2DF18C0C18F28F3785A713EE26F5D5FA6E36991A66E911621o6vB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sultantplus://offline/ref=5222EA22F52F24FEB37E9FF69E1999CCBC0063217D4F728D3863D32BCCF038958B4AA2FAA1CFAC6E4D744EF22883B9682D0FF52B19EEFCF6A52EC2F9LCS3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sultantplus://offline/ref=5222EA22F52F24FEB37E9FF69E1999CCBC0063217D4F728D3863D32BCCF038958B4AA2FAA1CFAC6E4D744EF22883B9682D0FF52B19EEFCF6A52EC2F9LCS3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222EA22F52F24FEB37E9FF69E1999CCBC0063217D4F728D3863D32BCCF038958B4AA2FAA1CFAC6E4D744EF22883B9682D0FF52B19EEFCF6A52EC2F9LCS3F" TargetMode="External"/><Relationship Id="rId2" Type="http://schemas.openxmlformats.org/officeDocument/2006/relationships/hyperlink" Target="consultantplus://offline/ref=7DEAE715A343528EDD364264CC336AFB0377120B33099239D28A5B02B28820E339B59FFDD787207C0202CFF48BQAK4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sultantplus://offline/ref=5222EA22F52F24FEB37E9FF69E1999CCBC0063217D4F728D3863D32BCCF038958B4AA2FAA1CFAC6E4D744EF22883B9682D0FF52B19EEFCF6A52EC2F9LCS3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sultantplus://offline/ref=5222EA22F52F24FEB37E9FF69E1999CCBC0063217D4F728D3863D32BCCF038958B4AA2FAA1CFAC6E4D744EF22883B9682D0FF52B19EEFCF6A52EC2F9LCS3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sultantplus://offline/ref=5222EA22F52F24FEB37E9FF69E1999CCBC0063217D4F728D3863D32BCCF038958B4AA2FAA1CFAC6E4D744EF22883B9682D0FF52B19EEFCF6A52EC2F9LCS3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51520" y="230097"/>
            <a:ext cx="8692690" cy="643926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27" tIns="47321" rIns="94627" bIns="47321" anchor="ctr"/>
          <a:lstStyle/>
          <a:p>
            <a:pPr algn="ctr" defTabSz="945796">
              <a:defRPr/>
            </a:pPr>
            <a:endParaRPr lang="ru-RU" sz="2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9" y="110846"/>
            <a:ext cx="7846516" cy="912616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Сроки подачи заявлений о переходе на иную систему налогообложения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02A372-EB85-4A14-9B9E-6F2305329C24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1185532"/>
            <a:ext cx="8241475" cy="549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97527" y="2481943"/>
            <a:ext cx="6958941" cy="6056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2310" y="1086255"/>
            <a:ext cx="8238226" cy="19323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4180" y="1688278"/>
            <a:ext cx="1147313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Не позднее 31.12.2020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6883" y="1688278"/>
            <a:ext cx="1173191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Не позднее 31.12.2020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5683" y="1679652"/>
            <a:ext cx="1130060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Не позднее 31.12.2020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66625" y="1824485"/>
            <a:ext cx="1173193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01.01.2021</a:t>
            </a:r>
          </a:p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683478" y="2562045"/>
            <a:ext cx="0" cy="456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5387196" y="2458196"/>
            <a:ext cx="484632" cy="978408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490713" y="2562045"/>
            <a:ext cx="0" cy="456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453221" y="2562045"/>
            <a:ext cx="0" cy="456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800044" y="2556499"/>
            <a:ext cx="0" cy="456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44816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изменения, внесенные в главу 26.5 НК РФ Федеральным законом №373-ФЗ от 23.11.2020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27786"/>
            <a:ext cx="7886294" cy="5184576"/>
          </a:xfrm>
        </p:spPr>
        <p:txBody>
          <a:bodyPr>
            <a:normAutofit lnSpcReduction="10000"/>
          </a:bodyPr>
          <a:lstStyle/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Плательщики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ПСН с 01.01.2021 получат право уменьшать исчисленную сумму налога на страховые взносы в том налоговом периоде, когда указанные взносы были уплачены: ИП без работников - в полном объеме, ИП с работниками – на 50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%.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Добавлено 18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видов деятельности, по которым может применяться ПСН, и определены виды деятельности по которым ИП не вправе применять </a:t>
            </a:r>
            <a:r>
              <a:rPr lang="ru-RU" sz="15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ПСН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lvl="0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01.01.2021 исключены положения, предусматривающие минимальный и максимальный размер потенциально возможного годового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дохода.</a:t>
            </a:r>
          </a:p>
          <a:p>
            <a:pPr marL="604337" lvl="0" indent="-285750" algn="just">
              <a:buFont typeface="Wingdings" panose="05000000000000000000" pitchFamily="2" charset="2"/>
              <a:buChar char="q"/>
            </a:pP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2021 году налоговым периодом признается календарный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месяц.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сли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патент выдан на срок менее календарного года, налоговым периодом признается 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срок, на который выдан патент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Материальные расходы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виде стоимости сырья и материалов, приобретенных и оплаченных в период применения ЕНВД, но использованных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период применения </a:t>
            </a:r>
            <a:r>
              <a:rPr lang="ru-RU" sz="15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УСН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(при объекте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«доходы – расходы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»),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учитываются при определении налоговой базы по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УСН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составе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расходов.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marL="1257139" lvl="2" indent="-342900" algn="just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36713" cy="12241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№373-ФЗ от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23.11.2020 добавлены новые виды деятельности, по которым с 01.01.202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применяться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ПСН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9073008" cy="5688632"/>
          </a:xfrm>
        </p:spPr>
        <p:txBody>
          <a:bodyPr>
            <a:normAutofit fontScale="32500" lnSpcReduction="20000"/>
          </a:bodyPr>
          <a:lstStyle/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компьютерного программного обеспечения, в том числе системного программного обеспечения, приложений программного обеспечения, баз данных, </a:t>
            </a:r>
            <a:r>
              <a:rPr lang="ru-RU" sz="4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-страниц, включая их адаптацию и </a:t>
            </a: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модификацию, 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компьютеров и коммуникационного оборудования;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услуги в области животноводства;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стоянок для транспортных средств;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помол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зерна, производство муки и крупы из зерен пшеницы, ржи, овса, кукурузы или прочих хлебных злаков;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уходу за домашними животными;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ремонт бондарной посуды и гончарных изделий по индивидуальному заказу </a:t>
            </a: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изготовлению валяной обуви;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изготовлению сельскохозяйственного инвентаря из материала заказчика по индивидуальному заказу населения;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граверные работы по металлу, стеклу, фарфору, дереву, керамике, кроме ювелирных изделий по индивидуальному заказу населения;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ремонт деревянных лодок по индивидуальному заказу населения;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игрушек и подобных им </a:t>
            </a: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изделий,  ремонт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и туристического оборудования;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вспашке огородов по индивидуальному заказу населения;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распиловке дров по индивидуальному заказу населения;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и ремонт очков;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печатание визитных карточек и пригласительных билетов на семейные торжества;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переплетные,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брошюровочные, окантовочные, картонажные работы;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ремонту сифонов и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автосифонов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зарядка газовых баллончиков для сифонов.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мойка автотранспортных средств, полирование и предоставление аналогичных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587">
              <a:lnSpc>
                <a:spcPct val="110000"/>
              </a:lnSpc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587">
              <a:lnSpc>
                <a:spcPct val="110000"/>
              </a:lnSpc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587">
              <a:lnSpc>
                <a:spcPct val="110000"/>
              </a:lnSpc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702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848872" cy="5400600"/>
          </a:xfrm>
        </p:spPr>
        <p:txBody>
          <a:bodyPr>
            <a:normAutofit fontScale="92500" lnSpcReduction="20000"/>
          </a:bodyPr>
          <a:lstStyle/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в рамках договора простого товарищества (договора о совместной деятельности) или договора доверительного управления имуществом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285750" algn="just" defTabSz="914083"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деятельность по производству подакцизных товаров, а также по добыче и реализации полезных ископаемых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285750" algn="just" defTabSz="914083"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розничная торговля, осуществляемая  через объекты стационарной торговой сети с площадью торгового зала более 150 квадратных метров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285750" algn="just" defTabSz="914083"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услуги общественного питания, оказываемые через объекты организации общественного питания с площадью зала обслуживания посетителей более 150 квадратных метров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285750" algn="just" defTabSz="914083"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оптовая торговля, а также торговля, осуществляемая по договорам поставки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285750" algn="just" defTabSz="914083"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услуги по перевозке грузов и пассажиров индивидуальными предпринимателями, имеющими на праве собственности или ином праве (пользования, владения и (или) распоряжения) более 20 автотранспортных средств, предназначенных для оказания таких услуг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285750" algn="just" defTabSz="914083">
              <a:buFont typeface="Wingdings" panose="05000000000000000000" pitchFamily="2" charset="2"/>
              <a:buChar char="q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 defTabSz="914083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деятельность по совершению сделок с ценными бумагами и (или) производными финансовыми инструментами, а также по оказанию кредитных и иных финансовых услуг.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8336" y="260648"/>
            <a:ext cx="8275868" cy="1008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01.01.2021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ПСН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 применяется по следующим  видам деятельности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СТ. 346.43 НК РФ):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5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836712"/>
            <a:ext cx="7925825" cy="5472608"/>
          </a:xfrm>
        </p:spPr>
        <p:txBody>
          <a:bodyPr>
            <a:normAutofit/>
          </a:bodyPr>
          <a:lstStyle/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/>
            <a:r>
              <a:rPr lang="ru-RU" sz="1500" dirty="0" smtClean="0"/>
              <a:t>.</a:t>
            </a:r>
            <a:endParaRPr lang="ru-RU" sz="1500" dirty="0"/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46088" indent="273050"/>
            <a:endParaRPr lang="ru-RU" sz="1500" dirty="0" smtClean="0"/>
          </a:p>
          <a:p>
            <a:pPr marL="446088" indent="273050"/>
            <a:endParaRPr lang="ru-RU" sz="1500" dirty="0"/>
          </a:p>
          <a:p>
            <a:pPr marL="446088" indent="273050"/>
            <a:endParaRPr lang="ru-RU" sz="1500" dirty="0" smtClean="0"/>
          </a:p>
          <a:p>
            <a:pPr marL="446088" indent="273050"/>
            <a:endParaRPr lang="ru-RU" sz="1500" dirty="0"/>
          </a:p>
          <a:p>
            <a:pPr marL="446088" indent="273050"/>
            <a:endParaRPr lang="ru-RU" sz="1500" dirty="0" smtClean="0"/>
          </a:p>
          <a:p>
            <a:pPr marL="446088" indent="273050"/>
            <a:endParaRPr lang="ru-RU" sz="1500" dirty="0"/>
          </a:p>
          <a:p>
            <a:pPr marL="446088" indent="273050"/>
            <a:endParaRPr lang="ru-RU" sz="1500" dirty="0" smtClean="0"/>
          </a:p>
          <a:p>
            <a:pPr marL="446088" indent="273050"/>
            <a:endParaRPr lang="ru-RU" sz="1500" dirty="0" smtClean="0"/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71463" indent="447675">
              <a:buFont typeface="Wingdings" panose="05000000000000000000" pitchFamily="2" charset="2"/>
              <a:buChar char="q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61487" indent="-34290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7963"/>
            <a:ext cx="7416824" cy="8647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относится к розничной торговле в целях применения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(п.3 ст.346.43 НК РФ)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11560" y="908720"/>
            <a:ext cx="7776864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ru-RU" sz="1600" b="1" dirty="0" smtClean="0">
                <a:solidFill>
                  <a:srgbClr val="FF0000"/>
                </a:solidFill>
              </a:rPr>
              <a:t>Реализация </a:t>
            </a:r>
            <a:r>
              <a:rPr lang="ru-RU" sz="1600" b="1" dirty="0">
                <a:solidFill>
                  <a:srgbClr val="FF0000"/>
                </a:solidFill>
              </a:rPr>
              <a:t>подакцизных товаров</a:t>
            </a:r>
            <a:r>
              <a:rPr lang="ru-RU" sz="1600" dirty="0">
                <a:solidFill>
                  <a:schemeClr val="tx1"/>
                </a:solidFill>
              </a:rPr>
              <a:t>, указанных в подпунктах 6-10 пункта 1 статьи 181 </a:t>
            </a:r>
            <a:r>
              <a:rPr lang="ru-RU" sz="1600" dirty="0" err="1">
                <a:solidFill>
                  <a:schemeClr val="tx1"/>
                </a:solidFill>
              </a:rPr>
              <a:t>НК</a:t>
            </a:r>
            <a:r>
              <a:rPr lang="ru-RU" sz="1600" dirty="0">
                <a:solidFill>
                  <a:schemeClr val="tx1"/>
                </a:solidFill>
              </a:rPr>
              <a:t> РФ 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автомобили легковые;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мотоциклы с мощностью двигателя свыше 112,5 кВт (150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</a:rPr>
              <a:t>л.с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.);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автомобильный бензин, дизельное топливо, моторные масла для дизельных или карбюраторных двигателей;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прямогонный бензин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560" y="2708920"/>
            <a:ext cx="7789717" cy="15220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/>
            <a:r>
              <a:rPr lang="ru-RU" sz="1600" b="1" dirty="0">
                <a:solidFill>
                  <a:srgbClr val="FF0000"/>
                </a:solidFill>
              </a:rPr>
              <a:t>Реализация</a:t>
            </a:r>
            <a:r>
              <a:rPr lang="ru-RU" sz="1600" dirty="0">
                <a:solidFill>
                  <a:schemeClr val="tx1"/>
                </a:solidFill>
              </a:rPr>
              <a:t> следующих товаров, подлежащих обязательной </a:t>
            </a:r>
            <a:r>
              <a:rPr lang="ru-RU" sz="1600" b="1" dirty="0">
                <a:solidFill>
                  <a:srgbClr val="FF0000"/>
                </a:solidFill>
              </a:rPr>
              <a:t>маркировке средствами идентификации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лекарственные препараты;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обувные товары;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принадлежности к одежде и прочие изделия из натурального меха, подлежащие обязательной маркировке средствами идентификации, в том числе контрольными (идентификационными) знаками.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6832" y="4365104"/>
            <a:ext cx="7789717" cy="230425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Реализация </a:t>
            </a:r>
            <a:r>
              <a:rPr lang="ru-RU" sz="1600" dirty="0">
                <a:solidFill>
                  <a:schemeClr val="tx1"/>
                </a:solidFill>
              </a:rPr>
              <a:t>следующих </a:t>
            </a:r>
            <a:r>
              <a:rPr lang="ru-RU" sz="1600" dirty="0" smtClean="0">
                <a:solidFill>
                  <a:schemeClr val="tx1"/>
                </a:solidFill>
              </a:rPr>
              <a:t>товаров:  </a:t>
            </a:r>
            <a:endParaRPr lang="ru-RU" sz="16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продуктов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питания и напитков (в том числе алкогольных, как в упаковке и расфасовке изготовителя, так и без таких упаковки и расфасовки) в барах, ресторанах, кафе и других объектах организации общественного питания;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передача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лекарственных препаратов по льготным (бесплатным)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рецептам;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продукции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собственного производства (изготовления);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газа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грузовых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специальных автомобилей, прицепов, полуприцепов, прицепов-роспусков, автобусов любых типов;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товаров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 образцам и каталогам вне стационарной торговой сети (в том числе в виде почтовых отправлений (посылочная торговля), а также через телемагазины, телефонную связь и компьютерные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сети).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71463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11" y="332656"/>
            <a:ext cx="7704856" cy="187220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000" cap="none" dirty="0" smtClean="0"/>
              <a:t>На 1 квартал 2021 года предусмотрен переходный период, в рамках которого, плательщики, применяющие ЕНВД в 4 квартале 2020, могут применять ПСН </a:t>
            </a:r>
            <a:r>
              <a:rPr lang="ru-RU" sz="2000" cap="none" dirty="0"/>
              <a:t>с 01.01.2021 до 31.03.2021 по </a:t>
            </a:r>
            <a:r>
              <a:rPr lang="ru-RU" sz="2000" cap="none" dirty="0" smtClean="0"/>
              <a:t>следующим  видам деятельности: </a:t>
            </a:r>
            <a:br>
              <a:rPr lang="ru-RU" sz="2000" cap="none" dirty="0" smtClean="0"/>
            </a:br>
            <a:r>
              <a:rPr lang="ru-RU" sz="2000" cap="none" dirty="0" smtClean="0"/>
              <a:t>(</a:t>
            </a:r>
            <a:r>
              <a:rPr lang="ru-RU" sz="1400" cap="none" dirty="0" smtClean="0"/>
              <a:t>статья </a:t>
            </a:r>
            <a:r>
              <a:rPr lang="ru-RU" sz="1400" cap="none" dirty="0"/>
              <a:t>3 Закона 373-ФЗ от </a:t>
            </a:r>
            <a:r>
              <a:rPr lang="ru-RU" sz="1400" cap="none" dirty="0" smtClean="0"/>
              <a:t>23.11.2020)</a:t>
            </a:r>
            <a:r>
              <a:rPr lang="ru-RU" sz="1400" cap="none" dirty="0"/>
              <a:t/>
            </a:r>
            <a:br>
              <a:rPr lang="ru-RU" sz="1400" cap="none" dirty="0"/>
            </a:br>
            <a:endParaRPr lang="ru-RU" sz="1400" cap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7776864" cy="4176464"/>
          </a:xfrm>
        </p:spPr>
        <p:txBody>
          <a:bodyPr>
            <a:normAutofit/>
          </a:bodyPr>
          <a:lstStyle/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деятельность стоянок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для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транспортных средств;</a:t>
            </a:r>
          </a:p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розничная торговля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осуществляемая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через объекты стационарной торговой сети с площадью торгового зала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свыше 50 квадратных метров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но не более 150 квадратных метров по каждому объекту организации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торговли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оказание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услуг общественного питания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осуществляемых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через объекты организации общественного питания с площадью зала обслуживания посетителей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свыше 50 квадратных метров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но не более 150 квадратных метров по каждому объекту организации общественного питания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,;</a:t>
            </a:r>
          </a:p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ремонт, техническое обслуживание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автотранспортных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</a:t>
            </a:r>
            <a:r>
              <a:rPr lang="ru-RU" sz="15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мототранспортных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средств, мотоциклов, машин и оборудования,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мойка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транспортных средств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полирование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предоставление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аналогичных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услуг.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marL="1257139" lvl="2" indent="-342900" algn="just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42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38" y="188640"/>
            <a:ext cx="8340299" cy="7498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РАСЧЕТ </a:t>
            </a:r>
            <a:r>
              <a:rPr lang="ru-RU" sz="2000" dirty="0"/>
              <a:t>стоимости патента </a:t>
            </a:r>
            <a:r>
              <a:rPr lang="ru-RU" sz="2000" dirty="0" smtClean="0"/>
              <a:t>на  </a:t>
            </a:r>
            <a:r>
              <a:rPr lang="ru-RU" sz="2000" dirty="0"/>
              <a:t>1 </a:t>
            </a:r>
            <a:r>
              <a:rPr lang="ru-RU" sz="2000" dirty="0" smtClean="0"/>
              <a:t>квартал  </a:t>
            </a:r>
            <a:r>
              <a:rPr lang="ru-RU" sz="2000" dirty="0"/>
              <a:t>2021 </a:t>
            </a:r>
            <a:r>
              <a:rPr lang="ru-RU" sz="2000" dirty="0" smtClean="0"/>
              <a:t>года на единицу физического показателя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02A372-EB85-4A14-9B9E-6F2305329C24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387196" y="2458196"/>
            <a:ext cx="484632" cy="978408"/>
          </a:xfrm>
          <a:prstGeom prst="downArrow">
            <a:avLst/>
          </a:prstGeom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0863" y="1837162"/>
            <a:ext cx="8513137" cy="4752528"/>
          </a:xfrm>
        </p:spPr>
        <p:txBody>
          <a:bodyPr>
            <a:normAutofit fontScale="92500" lnSpcReduction="20000"/>
          </a:bodyPr>
          <a:lstStyle/>
          <a:p>
            <a:endParaRPr lang="ru-RU" sz="1600" dirty="0" smtClean="0">
              <a:solidFill>
                <a:srgbClr val="CC000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Услуги стоянки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317500" indent="311150"/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ПВД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= </a:t>
            </a:r>
            <a:r>
              <a:rPr lang="ru-RU" sz="1600" dirty="0">
                <a:solidFill>
                  <a:srgbClr val="002060"/>
                </a:solidFill>
              </a:rPr>
              <a:t>50 х 12 х 1 </a:t>
            </a:r>
            <a:r>
              <a:rPr lang="ru-RU" sz="1600" dirty="0" err="1">
                <a:solidFill>
                  <a:srgbClr val="002060"/>
                </a:solidFill>
              </a:rPr>
              <a:t>кв.м</a:t>
            </a:r>
            <a:r>
              <a:rPr lang="ru-RU" sz="1600" dirty="0">
                <a:solidFill>
                  <a:srgbClr val="002060"/>
                </a:solidFill>
              </a:rPr>
              <a:t>. х 2,005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х 15/6 х 0,5=  </a:t>
            </a:r>
            <a:r>
              <a:rPr lang="ru-RU" sz="1600" dirty="0" smtClean="0">
                <a:solidFill>
                  <a:srgbClr val="002060"/>
                </a:solidFill>
              </a:rPr>
              <a:t>1503,75 </a:t>
            </a:r>
            <a:r>
              <a:rPr lang="ru-RU" sz="1600" dirty="0">
                <a:solidFill>
                  <a:srgbClr val="002060"/>
                </a:solidFill>
              </a:rPr>
              <a:t>руб.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17500" indent="311150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Налог </a:t>
            </a:r>
            <a:r>
              <a:rPr lang="ru-RU" sz="1600" dirty="0">
                <a:solidFill>
                  <a:srgbClr val="002060"/>
                </a:solidFill>
              </a:rPr>
              <a:t>= 1503.75 х 6% =  90,2 / 4 кв. = 22,55 руб. на 1 </a:t>
            </a:r>
            <a:r>
              <a:rPr lang="ru-RU" sz="1600" dirty="0" err="1">
                <a:solidFill>
                  <a:srgbClr val="002060"/>
                </a:solidFill>
              </a:rPr>
              <a:t>кв.м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>
                <a:solidFill>
                  <a:srgbClr val="FF0000"/>
                </a:solidFill>
              </a:rPr>
              <a:t>Розничная </a:t>
            </a:r>
            <a:r>
              <a:rPr lang="ru-RU" sz="1600" dirty="0" smtClean="0">
                <a:solidFill>
                  <a:srgbClr val="FF0000"/>
                </a:solidFill>
              </a:rPr>
              <a:t>торговля: </a:t>
            </a:r>
          </a:p>
          <a:p>
            <a:pPr marL="628650"/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ПВД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= 1800 х 12 х 1 </a:t>
            </a:r>
            <a:r>
              <a:rPr lang="ru-RU" sz="1600" dirty="0" err="1">
                <a:solidFill>
                  <a:srgbClr val="002060"/>
                </a:solidFill>
              </a:rPr>
              <a:t>кв.м</a:t>
            </a:r>
            <a:r>
              <a:rPr lang="ru-RU" sz="1600" dirty="0">
                <a:solidFill>
                  <a:srgbClr val="002060"/>
                </a:solidFill>
              </a:rPr>
              <a:t>. х 2,005 х 15/6 х 0,5= 54 135 руб.</a:t>
            </a:r>
          </a:p>
          <a:p>
            <a:pPr marL="628650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Налог</a:t>
            </a:r>
            <a:r>
              <a:rPr lang="ru-RU" sz="1600" dirty="0">
                <a:solidFill>
                  <a:srgbClr val="002060"/>
                </a:solidFill>
              </a:rPr>
              <a:t> = 54 135 х 6% = 3 248 / 4 кв. = 812 руб. на 1 </a:t>
            </a:r>
            <a:r>
              <a:rPr lang="ru-RU" sz="1600" dirty="0" err="1">
                <a:solidFill>
                  <a:srgbClr val="002060"/>
                </a:solidFill>
              </a:rPr>
              <a:t>кв.м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Общественное </a:t>
            </a:r>
            <a:r>
              <a:rPr lang="ru-RU" sz="1600" dirty="0" smtClean="0">
                <a:solidFill>
                  <a:srgbClr val="FF0000"/>
                </a:solidFill>
              </a:rPr>
              <a:t>питание: </a:t>
            </a:r>
          </a:p>
          <a:p>
            <a:pPr marL="712788" indent="-84138"/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ПВД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= 1000 х 12 х 1 </a:t>
            </a:r>
            <a:r>
              <a:rPr lang="ru-RU" sz="1600" dirty="0" err="1">
                <a:solidFill>
                  <a:srgbClr val="002060"/>
                </a:solidFill>
              </a:rPr>
              <a:t>кв.м</a:t>
            </a:r>
            <a:r>
              <a:rPr lang="ru-RU" sz="1600" dirty="0">
                <a:solidFill>
                  <a:srgbClr val="002060"/>
                </a:solidFill>
              </a:rPr>
              <a:t>. х 2,005 х 15/6 х 0,5= </a:t>
            </a:r>
            <a:r>
              <a:rPr lang="ru-RU" sz="1600" dirty="0" smtClean="0">
                <a:solidFill>
                  <a:srgbClr val="002060"/>
                </a:solidFill>
              </a:rPr>
              <a:t>30</a:t>
            </a:r>
            <a:r>
              <a:rPr lang="ru-RU" sz="1600" dirty="0">
                <a:solidFill>
                  <a:srgbClr val="002060"/>
                </a:solidFill>
              </a:rPr>
              <a:t> 075 руб.</a:t>
            </a:r>
          </a:p>
          <a:p>
            <a:pPr marL="712788" indent="-84138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Налог</a:t>
            </a:r>
            <a:r>
              <a:rPr lang="ru-RU" sz="1600" dirty="0">
                <a:solidFill>
                  <a:srgbClr val="002060"/>
                </a:solidFill>
              </a:rPr>
              <a:t> = 30 075 х 6%= 1 804,5 / 4 кв. = 451,12 руб. на 1 </a:t>
            </a:r>
            <a:r>
              <a:rPr lang="ru-RU" sz="1600" dirty="0" err="1">
                <a:solidFill>
                  <a:srgbClr val="002060"/>
                </a:solidFill>
              </a:rPr>
              <a:t>кв.м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>
                <a:solidFill>
                  <a:srgbClr val="FF0000"/>
                </a:solidFill>
              </a:rPr>
              <a:t>Ремонт, техническое </a:t>
            </a:r>
            <a:r>
              <a:rPr lang="ru-RU" sz="1600" dirty="0" smtClean="0">
                <a:solidFill>
                  <a:srgbClr val="FF0000"/>
                </a:solidFill>
              </a:rPr>
              <a:t>обслуживание автотранспортных средств и мойка: </a:t>
            </a:r>
          </a:p>
          <a:p>
            <a:pPr marL="628650"/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ПВД</a:t>
            </a:r>
            <a:r>
              <a:rPr lang="ru-RU" sz="1600" dirty="0" smtClean="0">
                <a:solidFill>
                  <a:srgbClr val="002060"/>
                </a:solidFill>
              </a:rPr>
              <a:t> = </a:t>
            </a:r>
            <a:r>
              <a:rPr lang="ru-RU" sz="1600" dirty="0">
                <a:solidFill>
                  <a:srgbClr val="002060"/>
                </a:solidFill>
              </a:rPr>
              <a:t>12000 х 12 х 1 работника х 2,005  х 15/6 х </a:t>
            </a:r>
            <a:r>
              <a:rPr lang="ru-RU" sz="1600" dirty="0" smtClean="0">
                <a:solidFill>
                  <a:srgbClr val="002060"/>
                </a:solidFill>
              </a:rPr>
              <a:t>0,5 = 360 900 руб.</a:t>
            </a:r>
            <a:endParaRPr lang="ru-RU" sz="1600" dirty="0">
              <a:solidFill>
                <a:srgbClr val="002060"/>
              </a:solidFill>
            </a:endParaRPr>
          </a:p>
          <a:p>
            <a:pPr marL="628650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Налог</a:t>
            </a:r>
            <a:r>
              <a:rPr lang="ru-RU" sz="1600" dirty="0">
                <a:solidFill>
                  <a:srgbClr val="002060"/>
                </a:solidFill>
              </a:rPr>
              <a:t> 360 900 х 6% = 21 654/ 4 кв. =  5 413 руб. на  1 работника.</a:t>
            </a:r>
          </a:p>
          <a:p>
            <a:endParaRPr lang="ru-RU" sz="1100" dirty="0"/>
          </a:p>
          <a:p>
            <a:pPr marL="0"/>
            <a:r>
              <a:rPr lang="ru-RU" sz="1900" dirty="0" smtClean="0">
                <a:solidFill>
                  <a:schemeClr val="tx1"/>
                </a:solidFill>
              </a:rPr>
              <a:t>* </a:t>
            </a:r>
            <a:r>
              <a:rPr lang="ru-RU" sz="1100" dirty="0" smtClean="0">
                <a:solidFill>
                  <a:schemeClr val="tx1"/>
                </a:solidFill>
              </a:rPr>
              <a:t>Базовая доходность по ЕНВД  (статья 3 Закона 373-ФЗ от 23.11.2020):</a:t>
            </a:r>
          </a:p>
          <a:p>
            <a:pPr marL="0"/>
            <a:r>
              <a:rPr lang="ru-RU" sz="1100" dirty="0" smtClean="0">
                <a:solidFill>
                  <a:schemeClr val="tx1"/>
                </a:solidFill>
              </a:rPr>
              <a:t>Услуги стоянки – 50 руб. на 1 </a:t>
            </a:r>
            <a:r>
              <a:rPr lang="ru-RU" sz="1100" dirty="0" err="1" smtClean="0">
                <a:solidFill>
                  <a:schemeClr val="tx1"/>
                </a:solidFill>
              </a:rPr>
              <a:t>кв.м</a:t>
            </a:r>
            <a:r>
              <a:rPr lang="ru-RU" sz="1100" dirty="0" smtClean="0">
                <a:solidFill>
                  <a:schemeClr val="tx1"/>
                </a:solidFill>
              </a:rPr>
              <a:t>. стоянки;</a:t>
            </a:r>
          </a:p>
          <a:p>
            <a:pPr marL="0"/>
            <a:r>
              <a:rPr lang="ru-RU" sz="1100" dirty="0" smtClean="0">
                <a:solidFill>
                  <a:schemeClr val="tx1"/>
                </a:solidFill>
              </a:rPr>
              <a:t>Розничная торговля -1800 на 1 </a:t>
            </a:r>
            <a:r>
              <a:rPr lang="ru-RU" sz="1100" dirty="0" err="1" smtClean="0">
                <a:solidFill>
                  <a:schemeClr val="tx1"/>
                </a:solidFill>
              </a:rPr>
              <a:t>кв.м</a:t>
            </a:r>
            <a:r>
              <a:rPr lang="ru-RU" sz="1100" dirty="0" smtClean="0">
                <a:solidFill>
                  <a:schemeClr val="tx1"/>
                </a:solidFill>
              </a:rPr>
              <a:t>. торгового зала;</a:t>
            </a:r>
          </a:p>
          <a:p>
            <a:pPr marL="0"/>
            <a:r>
              <a:rPr lang="ru-RU" sz="1100" dirty="0" smtClean="0">
                <a:solidFill>
                  <a:schemeClr val="tx1"/>
                </a:solidFill>
              </a:rPr>
              <a:t>Общественное питание – 1 000 руб. на 1 </a:t>
            </a:r>
            <a:r>
              <a:rPr lang="ru-RU" sz="1100" dirty="0" err="1" smtClean="0">
                <a:solidFill>
                  <a:schemeClr val="tx1"/>
                </a:solidFill>
              </a:rPr>
              <a:t>кв.м</a:t>
            </a:r>
            <a:r>
              <a:rPr lang="ru-RU" sz="1100" dirty="0" smtClean="0">
                <a:solidFill>
                  <a:schemeClr val="tx1"/>
                </a:solidFill>
              </a:rPr>
              <a:t>. зала обслуживания посетителей;</a:t>
            </a:r>
          </a:p>
          <a:p>
            <a:pPr marL="0"/>
            <a:r>
              <a:rPr lang="ru-RU" sz="1100" dirty="0" smtClean="0">
                <a:solidFill>
                  <a:schemeClr val="tx1"/>
                </a:solidFill>
              </a:rPr>
              <a:t>Техническое обслуживание- 12 000 руб. на 1 работника, включая индивидуального предпринимателя </a:t>
            </a:r>
          </a:p>
          <a:p>
            <a:pPr marL="0"/>
            <a:endParaRPr lang="ru-RU" sz="1100" dirty="0" smtClean="0">
              <a:solidFill>
                <a:schemeClr val="tx1"/>
              </a:solidFill>
            </a:endParaRPr>
          </a:p>
          <a:p>
            <a:pPr marL="0"/>
            <a:r>
              <a:rPr lang="ru-RU" sz="1900" dirty="0" smtClean="0">
                <a:solidFill>
                  <a:schemeClr val="tx1"/>
                </a:solidFill>
              </a:rPr>
              <a:t>**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2,005 - </a:t>
            </a:r>
            <a:r>
              <a:rPr lang="ru-RU" sz="1100" dirty="0" err="1">
                <a:solidFill>
                  <a:schemeClr val="tx1"/>
                </a:solidFill>
              </a:rPr>
              <a:t>К1</a:t>
            </a:r>
            <a:r>
              <a:rPr lang="ru-RU" sz="1100" dirty="0">
                <a:solidFill>
                  <a:schemeClr val="tx1"/>
                </a:solidFill>
              </a:rPr>
              <a:t> по </a:t>
            </a:r>
            <a:r>
              <a:rPr lang="ru-RU" sz="1100" dirty="0" err="1">
                <a:solidFill>
                  <a:schemeClr val="tx1"/>
                </a:solidFill>
              </a:rPr>
              <a:t>ЕНВД</a:t>
            </a:r>
            <a:r>
              <a:rPr lang="ru-RU" sz="1100" dirty="0">
                <a:solidFill>
                  <a:schemeClr val="tx1"/>
                </a:solidFill>
              </a:rPr>
              <a:t> (Приказ  Минэкономразвития России от 21.10.2019 N 684 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  <a:p>
            <a:pPr marL="0"/>
            <a:endParaRPr lang="ru-RU" sz="1100" dirty="0">
              <a:solidFill>
                <a:schemeClr val="tx1"/>
              </a:solidFill>
            </a:endParaRPr>
          </a:p>
          <a:p>
            <a:endParaRPr lang="ru-RU" sz="1100" b="0" dirty="0">
              <a:hlinkClick r:id="rId2"/>
            </a:endParaRPr>
          </a:p>
          <a:p>
            <a:endParaRPr lang="ru-RU" sz="11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576" y="873018"/>
            <a:ext cx="8064896" cy="122413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76786" tIns="38393" rIns="76786" bIns="38393" rtlCol="0" anchor="ctr"/>
          <a:lstStyle/>
          <a:p>
            <a:pPr algn="ctr" defTabSz="804412"/>
            <a:r>
              <a:rPr lang="ru-RU" sz="1600" b="1" kern="0" dirty="0" smtClean="0">
                <a:solidFill>
                  <a:srgbClr val="FF0000"/>
                </a:solidFill>
              </a:rPr>
              <a:t>Стоимость патента </a:t>
            </a:r>
            <a:r>
              <a:rPr lang="ru-RU" sz="1600" b="1" kern="0" dirty="0" smtClean="0">
                <a:solidFill>
                  <a:srgbClr val="1F497D"/>
                </a:solidFill>
              </a:rPr>
              <a:t>= </a:t>
            </a:r>
            <a:r>
              <a:rPr lang="ru-RU" sz="1600" b="1" kern="0" dirty="0" err="1" smtClean="0">
                <a:solidFill>
                  <a:srgbClr val="1F497D"/>
                </a:solidFill>
              </a:rPr>
              <a:t>ПВД</a:t>
            </a:r>
            <a:r>
              <a:rPr lang="ru-RU" sz="1600" b="1" kern="0" dirty="0" smtClean="0">
                <a:solidFill>
                  <a:srgbClr val="1F497D"/>
                </a:solidFill>
              </a:rPr>
              <a:t> (</a:t>
            </a:r>
            <a:r>
              <a:rPr lang="ru-RU" sz="1400" b="1" kern="0" dirty="0" smtClean="0">
                <a:solidFill>
                  <a:srgbClr val="1F497D"/>
                </a:solidFill>
              </a:rPr>
              <a:t>потенциально возможный доход</a:t>
            </a:r>
            <a:r>
              <a:rPr lang="ru-RU" sz="1600" b="1" kern="0" dirty="0" smtClean="0">
                <a:solidFill>
                  <a:srgbClr val="1F497D"/>
                </a:solidFill>
              </a:rPr>
              <a:t>) х 6 % (</a:t>
            </a:r>
            <a:r>
              <a:rPr lang="ru-RU" sz="1400" b="1" kern="0" dirty="0" smtClean="0">
                <a:solidFill>
                  <a:srgbClr val="1F497D"/>
                </a:solidFill>
              </a:rPr>
              <a:t>ставка налога</a:t>
            </a:r>
            <a:r>
              <a:rPr lang="ru-RU" sz="1600" b="1" kern="0" dirty="0" smtClean="0">
                <a:solidFill>
                  <a:srgbClr val="1F497D"/>
                </a:solidFill>
              </a:rPr>
              <a:t>)</a:t>
            </a:r>
          </a:p>
          <a:p>
            <a:pPr algn="ctr" defTabSz="804412"/>
            <a:endParaRPr lang="ru-RU" sz="1600" b="1" kern="0" dirty="0" smtClean="0">
              <a:solidFill>
                <a:srgbClr val="1F497D"/>
              </a:solidFill>
            </a:endParaRPr>
          </a:p>
          <a:p>
            <a:pPr algn="ctr" defTabSz="804412"/>
            <a:r>
              <a:rPr lang="ru-RU" sz="1600" b="1" kern="0" dirty="0" err="1" smtClean="0">
                <a:solidFill>
                  <a:srgbClr val="1F497D"/>
                </a:solidFill>
              </a:rPr>
              <a:t>ПВД</a:t>
            </a:r>
            <a:r>
              <a:rPr lang="ru-RU" sz="1600" b="1" kern="0" dirty="0" smtClean="0">
                <a:solidFill>
                  <a:srgbClr val="1F497D"/>
                </a:solidFill>
              </a:rPr>
              <a:t> = Базовая доходность по </a:t>
            </a:r>
            <a:r>
              <a:rPr lang="ru-RU" sz="1600" b="1" kern="0" dirty="0" err="1" smtClean="0">
                <a:solidFill>
                  <a:srgbClr val="1F497D"/>
                </a:solidFill>
              </a:rPr>
              <a:t>ЕНВД</a:t>
            </a:r>
            <a:r>
              <a:rPr lang="ru-RU" sz="1600" b="1" kern="0" dirty="0" smtClean="0">
                <a:solidFill>
                  <a:srgbClr val="1F497D"/>
                </a:solidFill>
              </a:rPr>
              <a:t> </a:t>
            </a:r>
            <a:r>
              <a:rPr lang="ru-RU" sz="2000" b="1" kern="0" dirty="0" smtClean="0">
                <a:solidFill>
                  <a:srgbClr val="1F497D"/>
                </a:solidFill>
              </a:rPr>
              <a:t>*</a:t>
            </a:r>
            <a:r>
              <a:rPr lang="ru-RU" sz="1600" b="1" kern="0" dirty="0" smtClean="0">
                <a:solidFill>
                  <a:srgbClr val="1F497D"/>
                </a:solidFill>
              </a:rPr>
              <a:t>  Х 12 Х Физический показатель Х </a:t>
            </a:r>
            <a:r>
              <a:rPr lang="ru-RU" sz="1600" b="1" kern="0" dirty="0" err="1" smtClean="0">
                <a:solidFill>
                  <a:srgbClr val="1F497D"/>
                </a:solidFill>
              </a:rPr>
              <a:t>К1</a:t>
            </a:r>
            <a:r>
              <a:rPr lang="ru-RU" sz="2000" b="1" kern="0" dirty="0" smtClean="0">
                <a:solidFill>
                  <a:srgbClr val="1F497D"/>
                </a:solidFill>
              </a:rPr>
              <a:t>** </a:t>
            </a:r>
            <a:r>
              <a:rPr lang="ru-RU" sz="1600" b="1" kern="0" dirty="0" smtClean="0">
                <a:solidFill>
                  <a:srgbClr val="1F497D"/>
                </a:solidFill>
              </a:rPr>
              <a:t>(коэффициент-дефлятор по </a:t>
            </a:r>
            <a:r>
              <a:rPr lang="ru-RU" sz="1600" b="1" kern="0" dirty="0" err="1" smtClean="0">
                <a:solidFill>
                  <a:srgbClr val="1F497D"/>
                </a:solidFill>
              </a:rPr>
              <a:t>ЕНВД</a:t>
            </a:r>
            <a:r>
              <a:rPr lang="ru-RU" sz="1600" b="1" kern="0" dirty="0" smtClean="0">
                <a:solidFill>
                  <a:srgbClr val="1F497D"/>
                </a:solidFill>
              </a:rPr>
              <a:t> на 2020 год) </a:t>
            </a:r>
            <a:r>
              <a:rPr lang="ru-RU" sz="1600" b="1" kern="0" dirty="0">
                <a:solidFill>
                  <a:srgbClr val="1F497D"/>
                </a:solidFill>
              </a:rPr>
              <a:t>Х </a:t>
            </a:r>
            <a:r>
              <a:rPr lang="ru-RU" sz="1600" b="1" kern="0" dirty="0" smtClean="0">
                <a:solidFill>
                  <a:srgbClr val="1F497D"/>
                </a:solidFill>
              </a:rPr>
              <a:t>15/6 х 0,5</a:t>
            </a:r>
            <a:endParaRPr lang="ru-RU" sz="1600" b="1" kern="0" dirty="0">
              <a:solidFill>
                <a:srgbClr val="1F497D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27661" y="1917134"/>
            <a:ext cx="432048" cy="36004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312314" y="2708920"/>
            <a:ext cx="432048" cy="36004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312314" y="3315384"/>
            <a:ext cx="432048" cy="36004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с вырезом 36"/>
          <p:cNvSpPr/>
          <p:nvPr/>
        </p:nvSpPr>
        <p:spPr>
          <a:xfrm>
            <a:off x="312314" y="4087869"/>
            <a:ext cx="432048" cy="36004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31514" y="4941168"/>
            <a:ext cx="69847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196752"/>
            <a:ext cx="6912768" cy="5239377"/>
          </a:xfrm>
        </p:spPr>
        <p:txBody>
          <a:bodyPr>
            <a:normAutofit fontScale="92500" lnSpcReduction="10000"/>
          </a:bodyPr>
          <a:lstStyle/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зеленому хозяйству и декоративному цветоводству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плодово-ягодных посадочных материалов, выращивание рассады овощных культур и семян трав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переработке сельскохозяйственных продуктов и даров леса, в том числе по переработке картофеля, переработке давальческой мытой шерсти на трикотажную пряжу, выделке шкур животных, расчесу шерсти, стрижке домашних животных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услуги, связанные с обслуживанием сельскохозяйственного производства (механизированные, агрохимические, мелиоративные, транспортные работы)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услуги, связанные со сбытом сельскохозяйственной продукции (хранение, сортировка, сушка, мойка, расфасовка, упаковка и транспортировка)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оказание услуг по забою, транспортировке, перегонке, выпасу скота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ведение охотничьего хозяйства и осуществление охоты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лесоводство и прочая лесохозяйственная деятельность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сбор и заготовка пищевых лесных ресурсов,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недревесных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лесных ресурсов и лекарственных растений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товарное и спортивное рыболовство и рыбоводство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кожи и изделий из кожи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изготовление и копчение колбас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сушка, переработка и консервирование фруктов и овощей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молочной продукции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7216" y="188640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28.01.2015 №101-ЗО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075173" y="1051592"/>
            <a:ext cx="2068827" cy="14646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Налоговая ставка применяется в течение двух календарных лет (налоговых периодов), следующих подряд</a:t>
            </a:r>
          </a:p>
        </p:txBody>
      </p:sp>
    </p:spTree>
    <p:extLst>
      <p:ext uri="{BB962C8B-B14F-4D97-AF65-F5344CB8AC3E}">
        <p14:creationId xmlns:p14="http://schemas.microsoft.com/office/powerpoint/2010/main" val="18737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9" y="1196752"/>
            <a:ext cx="7320689" cy="5472608"/>
          </a:xfrm>
        </p:spPr>
        <p:txBody>
          <a:bodyPr>
            <a:normAutofit/>
          </a:bodyPr>
          <a:lstStyle/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хлебобулочных и мучных кондитерских изделий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и реставрация ковров и ковровых изделий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изготовление изделий народных художественных промыслов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прочие услуги производственного характера (изготовление валяной обуви; изготовление сельскохозяйственного инвентаря из материала заказчика; граверные работы по металлу, стеклу, фарфору, дереву, керамике; ремонт игрушек; ремонт туристского снаряжения и инвентаря; услуги по вспашке огородов и распиловке дров; услуги по ремонту и изготовлению очковой оптики; переплетные, брошюровочные, окантовочные, картонажные работы; зарядка газовых баллончиков для сифонов, замена элементов питания в электронных часах и других приборах)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монофоническая и стереофоническая запись речи, пения, инструментального исполнения заказчика на магнитную ленту, компакт-диск, перезапись музыкальных и литературных произведений на магнитную ленту, компакт-диск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сбор, обработка и утилизация отходов, а также обработка вторичного сырья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проведение занятий по физической культуре и спорту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обучению населения на курсах и по репетиторству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по уходу за престарелыми и инвалидами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присмотру и уходу за детьми и больными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занятия медицинской деятельностью или фармацевтической деятельностью за исключением реализации лекарственных препаратов, подлежащих обязательной маркировке средствами идентификации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3903" y="188640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28.01.2015 №101-ЗО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53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9" y="1052736"/>
            <a:ext cx="7320689" cy="5383393"/>
          </a:xfrm>
        </p:spPr>
        <p:txBody>
          <a:bodyPr>
            <a:normAutofit/>
          </a:bodyPr>
          <a:lstStyle/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 и техническое обслуживание бытовой радиоэлектронной аппаратуры, бытовых машин и бытовых приборов, часов, ремонт и изготовление металлоизделий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изготовление ювелирных изделий и аналогичных изделий по индивидуальному заказу населения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чеканка и гравировка ювелирных изделий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изготовление бижутерии и подобных товаров по индивидуальному заказу населения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разработка строительных проектов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 жилья и других построек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производству монтажных, электромонтажных, санитарно-технических и сварочных работ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остеклению балконов и лоджий, нарезке стекла и зеркал, художественной обработке стекла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издание (включая интерактивное) каталогов, фотографий, эстампов и открыток, иллюстрированных, поздравительных почтовых карточек, форм и бланков, плакатов, художественных репродукций, рекламной продукции, прочей печатной продукции, интерактивных статистических отчетов и прочей подобной информации, изготовление и печатание визитных карточек и пригласительных билетов на семейные торжества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оформлению интерьера жилого помещения и услуги художественного оформления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7786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28.01.2015 №101-ЗО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91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9" y="1052736"/>
            <a:ext cx="7320689" cy="5383393"/>
          </a:xfrm>
        </p:spPr>
        <p:txBody>
          <a:bodyPr>
            <a:normAutofit/>
          </a:bodyPr>
          <a:lstStyle/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экскурсионные услуги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оказание услуг (выполнение работ) по разработке программ для ЭВМ и баз данных (программных средств и информационных продуктов вычислительной техники), их адаптации и модификации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в области растениеводства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масел и жиров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муки из зерновых культур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крупы и гранул из зерновых культур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 и пошив швейных, меховых и кожаных изделий, головных уборов и изделий из текстильной галантереи, ремонт, пошив и вязание трикотажных изделий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ремонт, чистка, окраска и пошив обуви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производство деревянной тары; изготовление изделий из дерева, пробки, соломки и материалов для плетения, корзиночных и плетеных изделий по индивидуальному заказу населения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резка, обработка и отделка камня для памятников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ковке, прессованию, объемной и листовой штамповке и профилированию листового металла; обработка металлов и нанесение покрытий на металлы; обработка металлических изделий механическая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изготовление мебели по индивидуальному заказу населения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4707" y="67786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28.01.2015 №101-ЗО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3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5121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200" cap="none" dirty="0" smtClean="0"/>
              <a:t>Совмещение налоговых режимов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320689" cy="5455396"/>
          </a:xfrm>
        </p:spPr>
        <p:txBody>
          <a:bodyPr/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3513" t="18472" r="32258" b="8887"/>
          <a:stretch/>
        </p:blipFill>
        <p:spPr bwMode="auto">
          <a:xfrm>
            <a:off x="755576" y="908720"/>
            <a:ext cx="7272807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88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изготовление и ремонт металлической галантереи, ключей, номерных знаков, указателей улиц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заточка пил, чертежных и других инструментов, ножей, ножниц, бритв, коньков и т.п.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химическая чистка, крашение и услуги прачечных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парикмахерские и косметические услуги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ритуальные услуги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бань, душевых и саун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 соляриев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копировально-множительные по индивидуальному заказу населения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платных туалетов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салонов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татуажа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и пирсинга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стирке и глажению белья на дому у заказчика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ремонту и изготовлению гончарных изделий по индивидуальному заказу населения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зрелищно-развлекательная, в том числе услуги по проведению фейерверков, световых и звуковых представлений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28.01.2015 №101-ЗО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383789" y="260648"/>
            <a:ext cx="760212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35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9" y="1196752"/>
            <a:ext cx="7320689" cy="5239377"/>
          </a:xfrm>
        </p:spPr>
        <p:txBody>
          <a:bodyPr>
            <a:normAutofit/>
          </a:bodyPr>
          <a:lstStyle/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специализированная в области дизайна, за исключением услуг по оформлению интерьера жилого помещения и услуг художественного оформления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фотоателье, фото- и кинолабораторий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по письменному и устному переводу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прокату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аренда и лизинг сельскохозяйственных машин и оборудования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аренда и лизинг офисных машин и оборудования, включая вычислительную технику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услуги по уборке жилых помещений и ведению домашнего хозяйства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дезинфекция, дезинсекция, дератизация зданий, промышленного оборудования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подметание улиц и уборка снега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по благоустройству ландшафта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деятельность по фотокопированию и подготовке документов и прочая специализированная вспомогательная деятельность по обеспечению деятельности офиса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обрядовые услуги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 компьютеров и коммуникационного оборудования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 мебели</a:t>
            </a:r>
          </a:p>
          <a:p>
            <a:pPr marL="604337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ремонт ювелирных изделий, бижутерии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28.01.2015 №101-ЗО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2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32355327"/>
              </p:ext>
            </p:extLst>
          </p:nvPr>
        </p:nvGraphicFramePr>
        <p:xfrm>
          <a:off x="505310" y="620689"/>
          <a:ext cx="788311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579575" y="1473947"/>
            <a:ext cx="1844482" cy="64246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Порядок перехода</a:t>
            </a:r>
            <a:endParaRPr lang="ru-RU" sz="1400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623857" y="692696"/>
            <a:ext cx="1800200" cy="61727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Налогоплательщики</a:t>
            </a:r>
            <a:endParaRPr lang="ru-RU" sz="1400" b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591875" y="2240241"/>
            <a:ext cx="1861661" cy="68470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Налоговая ставка</a:t>
            </a:r>
            <a:endParaRPr lang="ru-RU" sz="1400" b="1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567387" y="5057364"/>
            <a:ext cx="1932497" cy="59626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Налоговый учет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567386" y="4208201"/>
            <a:ext cx="1950147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Объект налогообложения</a:t>
            </a:r>
            <a:endParaRPr lang="ru-RU" sz="1400" b="1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453536" y="1459336"/>
            <a:ext cx="2033880" cy="6999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Подать </a:t>
            </a:r>
            <a:r>
              <a:rPr lang="ru-RU" sz="1500" b="1" kern="0" dirty="0" smtClean="0">
                <a:solidFill>
                  <a:srgbClr val="1F497D"/>
                </a:solidFill>
              </a:rPr>
              <a:t>заявление </a:t>
            </a:r>
            <a:r>
              <a:rPr lang="ru-RU" sz="1500" b="1" kern="0" dirty="0">
                <a:solidFill>
                  <a:srgbClr val="1F497D"/>
                </a:solidFill>
              </a:rPr>
              <a:t>по форме 26.2-1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517534" y="2247784"/>
            <a:ext cx="1905886" cy="74472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>
                <a:solidFill>
                  <a:srgbClr val="1F497D"/>
                </a:solidFill>
              </a:rPr>
              <a:t>6 % - «Доходы»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520981" y="5013176"/>
            <a:ext cx="5867443" cy="64045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 smtClean="0">
                <a:solidFill>
                  <a:srgbClr val="1F497D"/>
                </a:solidFill>
              </a:rPr>
              <a:t>Книга учета доходов и расходов -</a:t>
            </a:r>
          </a:p>
          <a:p>
            <a:pPr algn="ctr"/>
            <a:r>
              <a:rPr lang="ru-RU" sz="1400" b="1" kern="0" dirty="0" smtClean="0">
                <a:solidFill>
                  <a:srgbClr val="1F497D"/>
                </a:solidFill>
              </a:rPr>
              <a:t> </a:t>
            </a:r>
            <a:r>
              <a:rPr lang="ru-RU" sz="1300" b="1" kern="0" dirty="0">
                <a:solidFill>
                  <a:srgbClr val="1F497D"/>
                </a:solidFill>
              </a:rPr>
              <a:t>ст. 346.24 </a:t>
            </a:r>
            <a:r>
              <a:rPr lang="ru-RU" sz="1300" b="1" kern="0" dirty="0" err="1">
                <a:solidFill>
                  <a:srgbClr val="1F497D"/>
                </a:solidFill>
              </a:rPr>
              <a:t>НК</a:t>
            </a:r>
            <a:r>
              <a:rPr lang="ru-RU" sz="1300" b="1" kern="0" dirty="0">
                <a:solidFill>
                  <a:srgbClr val="1F497D"/>
                </a:solidFill>
              </a:rPr>
              <a:t> РФ, Форма и порядок  утвержден Приказом Минфина России от 22.10.2012 N </a:t>
            </a:r>
            <a:r>
              <a:rPr lang="ru-RU" sz="1300" b="1" kern="0" dirty="0" err="1" smtClean="0">
                <a:solidFill>
                  <a:srgbClr val="1F497D"/>
                </a:solidFill>
              </a:rPr>
              <a:t>135н</a:t>
            </a:r>
            <a:endParaRPr lang="ru-RU" sz="1300" b="1" kern="0" dirty="0">
              <a:solidFill>
                <a:srgbClr val="1F497D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424058" y="3188400"/>
            <a:ext cx="2462496" cy="89216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lvl="0" algn="ctr"/>
            <a:r>
              <a:rPr lang="ru-RU" sz="1500" b="1" kern="0" dirty="0" smtClean="0">
                <a:solidFill>
                  <a:srgbClr val="1F497D"/>
                </a:solidFill>
              </a:rPr>
              <a:t>Декларация ежегодно </a:t>
            </a:r>
            <a:r>
              <a:rPr lang="ru-RU" sz="1500" b="1" kern="0" dirty="0">
                <a:solidFill>
                  <a:srgbClr val="1F497D"/>
                </a:solidFill>
              </a:rPr>
              <a:t>не </a:t>
            </a:r>
            <a:r>
              <a:rPr lang="ru-RU" sz="1500" b="1" kern="0" dirty="0" smtClean="0">
                <a:solidFill>
                  <a:srgbClr val="1F497D"/>
                </a:solidFill>
              </a:rPr>
              <a:t>позднее </a:t>
            </a:r>
          </a:p>
          <a:p>
            <a:pPr lvl="0" algn="ctr"/>
            <a:r>
              <a:rPr lang="ru-RU" sz="1150" dirty="0" smtClean="0">
                <a:solidFill>
                  <a:schemeClr val="tx2"/>
                </a:solidFill>
              </a:rPr>
              <a:t>31 </a:t>
            </a:r>
            <a:r>
              <a:rPr lang="ru-RU" sz="1150" dirty="0">
                <a:solidFill>
                  <a:schemeClr val="tx2"/>
                </a:solidFill>
              </a:rPr>
              <a:t>марта -  ЮЛ; </a:t>
            </a:r>
          </a:p>
          <a:p>
            <a:pPr lvl="0" algn="ctr"/>
            <a:r>
              <a:rPr lang="ru-RU" sz="1150" dirty="0">
                <a:solidFill>
                  <a:schemeClr val="tx2"/>
                </a:solidFill>
              </a:rPr>
              <a:t>30 апреля – </a:t>
            </a:r>
            <a:r>
              <a:rPr lang="ru-RU" sz="1150" dirty="0" err="1">
                <a:solidFill>
                  <a:schemeClr val="tx2"/>
                </a:solidFill>
              </a:rPr>
              <a:t>ИП</a:t>
            </a:r>
            <a:r>
              <a:rPr lang="ru-RU" sz="1150" dirty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487416" y="1416666"/>
            <a:ext cx="3886237" cy="69974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dirty="0" smtClean="0">
                <a:solidFill>
                  <a:schemeClr val="tx2"/>
                </a:solidFill>
              </a:rPr>
              <a:t>Не </a:t>
            </a:r>
            <a:r>
              <a:rPr lang="ru-RU" sz="1150" dirty="0">
                <a:solidFill>
                  <a:schemeClr val="tx2"/>
                </a:solidFill>
              </a:rPr>
              <a:t>позднее </a:t>
            </a:r>
            <a:r>
              <a:rPr lang="ru-RU" sz="1150" dirty="0" smtClean="0">
                <a:solidFill>
                  <a:schemeClr val="tx2"/>
                </a:solidFill>
              </a:rPr>
              <a:t>31</a:t>
            </a:r>
            <a:r>
              <a:rPr lang="en-US" sz="1150" dirty="0" smtClean="0">
                <a:solidFill>
                  <a:schemeClr val="tx2"/>
                </a:solidFill>
              </a:rPr>
              <a:t> </a:t>
            </a:r>
            <a:r>
              <a:rPr lang="ru-RU" sz="1150" dirty="0" smtClean="0">
                <a:solidFill>
                  <a:schemeClr val="tx2"/>
                </a:solidFill>
              </a:rPr>
              <a:t>декабря года, </a:t>
            </a:r>
            <a:r>
              <a:rPr lang="ru-RU" sz="1150" dirty="0">
                <a:solidFill>
                  <a:schemeClr val="tx2"/>
                </a:solidFill>
              </a:rPr>
              <a:t>предшествующего году, с которого планируется начать применение УСН</a:t>
            </a:r>
            <a:r>
              <a:rPr lang="ru-RU" sz="1150" dirty="0" smtClean="0">
                <a:solidFill>
                  <a:schemeClr val="tx2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2"/>
                </a:solidFill>
              </a:rPr>
              <a:t>В </a:t>
            </a:r>
            <a:r>
              <a:rPr lang="ru-RU" sz="1150" dirty="0" smtClean="0">
                <a:solidFill>
                  <a:schemeClr val="tx2"/>
                </a:solidFill>
              </a:rPr>
              <a:t>течение </a:t>
            </a:r>
            <a:r>
              <a:rPr lang="ru-RU" sz="1150" dirty="0">
                <a:solidFill>
                  <a:schemeClr val="tx2"/>
                </a:solidFill>
              </a:rPr>
              <a:t>30 дней с даты регистрации </a:t>
            </a:r>
            <a:r>
              <a:rPr lang="ru-RU" sz="1150" dirty="0" err="1">
                <a:solidFill>
                  <a:schemeClr val="tx2"/>
                </a:solidFill>
              </a:rPr>
              <a:t>ИП</a:t>
            </a:r>
            <a:r>
              <a:rPr lang="ru-RU" sz="1150" dirty="0">
                <a:solidFill>
                  <a:schemeClr val="tx2"/>
                </a:solidFill>
              </a:rPr>
              <a:t> и ЮЛ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515703" y="2198389"/>
            <a:ext cx="1568779" cy="79411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10 %  -  «Доходы- расходы»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228185" y="2223086"/>
            <a:ext cx="2120994" cy="76942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>
                <a:solidFill>
                  <a:srgbClr val="1F497D"/>
                </a:solidFill>
              </a:rPr>
              <a:t>Льготные ставки от 0 до 7 %</a:t>
            </a:r>
          </a:p>
        </p:txBody>
      </p:sp>
      <p:pic>
        <p:nvPicPr>
          <p:cNvPr id="32" name="Рисунок 31"/>
          <p:cNvPicPr/>
          <p:nvPr/>
        </p:nvPicPr>
        <p:blipFill rotWithShape="1">
          <a:blip r:embed="rId7"/>
          <a:srcRect l="36083" t="49627" r="56739" b="39268"/>
          <a:stretch/>
        </p:blipFill>
        <p:spPr bwMode="auto">
          <a:xfrm>
            <a:off x="8388424" y="0"/>
            <a:ext cx="755576" cy="6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410786" y="4199103"/>
            <a:ext cx="2409229" cy="69917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>
                <a:solidFill>
                  <a:srgbClr val="1F497D"/>
                </a:solidFill>
              </a:rPr>
              <a:t>Доходы, уменьшенные на величину расходов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2563407" y="4208201"/>
            <a:ext cx="1834995" cy="720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>
                <a:solidFill>
                  <a:srgbClr val="1F497D"/>
                </a:solidFill>
              </a:rPr>
              <a:t>Доходы</a:t>
            </a:r>
          </a:p>
        </p:txBody>
      </p:sp>
      <p:sp>
        <p:nvSpPr>
          <p:cNvPr id="35" name="Овал 34"/>
          <p:cNvSpPr/>
          <p:nvPr/>
        </p:nvSpPr>
        <p:spPr>
          <a:xfrm>
            <a:off x="4487416" y="4361289"/>
            <a:ext cx="864095" cy="514256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>
                <a:solidFill>
                  <a:srgbClr val="1F497D"/>
                </a:solidFill>
              </a:rPr>
              <a:t>или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4886553" y="3210728"/>
            <a:ext cx="3526197" cy="91750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 smtClean="0">
                <a:solidFill>
                  <a:srgbClr val="1F497D"/>
                </a:solidFill>
              </a:rPr>
              <a:t>Уплата</a:t>
            </a:r>
            <a:r>
              <a:rPr lang="ru-RU" sz="1500" b="1" kern="0" dirty="0">
                <a:solidFill>
                  <a:srgbClr val="1F497D"/>
                </a:solidFill>
              </a:rPr>
              <a:t>: авансовые платежи –</a:t>
            </a:r>
            <a:r>
              <a:rPr lang="ru-RU" sz="1500" b="1" kern="0" dirty="0" smtClean="0">
                <a:solidFill>
                  <a:srgbClr val="1F497D"/>
                </a:solidFill>
              </a:rPr>
              <a:t>ежеквартально</a:t>
            </a:r>
            <a:r>
              <a:rPr lang="ru-RU" sz="2000" dirty="0"/>
              <a:t> </a:t>
            </a:r>
            <a:r>
              <a:rPr lang="ru-RU" sz="1150" dirty="0">
                <a:solidFill>
                  <a:schemeClr val="tx2"/>
                </a:solidFill>
              </a:rPr>
              <a:t>25 апреля, 25 июля, 25 октября</a:t>
            </a:r>
          </a:p>
          <a:p>
            <a:pPr algn="ctr"/>
            <a:r>
              <a:rPr lang="ru-RU" sz="1500" b="1" kern="0" dirty="0" smtClean="0">
                <a:solidFill>
                  <a:srgbClr val="1F497D"/>
                </a:solidFill>
              </a:rPr>
              <a:t>налог</a:t>
            </a:r>
            <a:r>
              <a:rPr lang="ru-RU" sz="1150" dirty="0" smtClean="0">
                <a:solidFill>
                  <a:schemeClr val="tx2"/>
                </a:solidFill>
              </a:rPr>
              <a:t>– </a:t>
            </a:r>
            <a:r>
              <a:rPr lang="ru-RU" sz="1150" dirty="0">
                <a:solidFill>
                  <a:schemeClr val="tx2"/>
                </a:solidFill>
              </a:rPr>
              <a:t>31 марта и 30  </a:t>
            </a:r>
            <a:r>
              <a:rPr lang="ru-RU" sz="1150" dirty="0" smtClean="0">
                <a:solidFill>
                  <a:schemeClr val="tx2"/>
                </a:solidFill>
              </a:rPr>
              <a:t>апреля</a:t>
            </a:r>
            <a:endParaRPr lang="ru-RU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31518"/>
              </p:ext>
            </p:extLst>
          </p:nvPr>
        </p:nvGraphicFramePr>
        <p:xfrm>
          <a:off x="569662" y="5733254"/>
          <a:ext cx="7818762" cy="981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114"/>
                <a:gridCol w="5832648"/>
              </a:tblGrid>
              <a:tr h="72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914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по количеству работников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-100 человек </a:t>
                      </a:r>
                      <a:r>
                        <a:rPr lang="ru-RU" sz="13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(можно  превысить, но не  более  130 </a:t>
                      </a:r>
                      <a:r>
                        <a:rPr lang="ru-RU" sz="13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чел.)</a:t>
                      </a:r>
                    </a:p>
                    <a:p>
                      <a:pPr marL="0" lvl="0" indent="-342900" algn="l" defTabSz="914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по доходам за год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500" b="1" kern="0" baseline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 150 мл. руб</a:t>
                      </a:r>
                      <a:r>
                        <a:rPr lang="ru-RU" sz="13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.(можно превысить, но не  </a:t>
                      </a:r>
                      <a:r>
                        <a:rPr lang="ru-RU" sz="13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-RU" sz="13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lang="ru-RU" sz="13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млн руб. в год)</a:t>
                      </a: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3857" y="0"/>
            <a:ext cx="7764567" cy="6926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/>
              <a:t>глава 26.2 </a:t>
            </a:r>
            <a:r>
              <a:rPr lang="ru-RU" sz="1400" dirty="0" err="1"/>
              <a:t>НК</a:t>
            </a:r>
            <a:r>
              <a:rPr lang="ru-RU" sz="1400" dirty="0"/>
              <a:t> РФ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577878" y="5805264"/>
            <a:ext cx="1932497" cy="59626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Основные ограничения</a:t>
            </a:r>
            <a:endParaRPr lang="ru-RU" sz="1400" b="1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591875" y="3188399"/>
            <a:ext cx="1920309" cy="82216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Сроки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9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280919" cy="5949280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имеющие филиалы,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микрофинансовые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организации, организации, являющиеся участниками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соглашений о разделе продукции, иностранные организации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в которых доля участия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других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организаций составляет более 25 процентов, нотариусы, адвокаты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индивидуальные предприниматели, перешедшие на ЕСХН;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организации, осуществляющие деятельность по организации и проведению азартных игр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у которых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3"/>
              </a:rPr>
              <a:t>остаточная стоимость основных средств, определяемая в соответствии 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законодательством Российской Федерации о бухгалтерском учете, превышает 150 млн. руб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4"/>
              </a:rPr>
              <a:t>.;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банки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ломбарды, страховщики, инвестиционные фонды, профессиональные участники рынка ценных бумаг; негосударственные пенсионные фонды, казенные 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5"/>
              </a:rPr>
              <a:t>бюджетные учреждения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частные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агентства занятости, осуществляющие деятельность по предоставлению труда работников (персонала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индивидуальные предприниматели, занимающиеся производством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6"/>
              </a:rPr>
              <a:t>подакцизных товаров,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 также добычей и реализацией полезных ископаемых, за исключением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  <a:hlinkClick r:id="rId7"/>
              </a:rPr>
              <a:t>общераспространенных полезных ископаемых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7"/>
              </a:rPr>
              <a:t>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налогоплательщики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численностью более 130 человек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организации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 индивидуальные предприниматели, не уведомившие о переходе на упрощенную систему налогообложения в сроки, установленные Кодексом.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sz="1400" b="0" dirty="0">
              <a:hlinkClick r:id="rId7"/>
            </a:endParaRPr>
          </a:p>
          <a:p>
            <a:pPr lvl="0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вправе применять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п.3 ст.346.12 НК РФ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8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3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267559"/>
              </p:ext>
            </p:extLst>
          </p:nvPr>
        </p:nvGraphicFramePr>
        <p:xfrm>
          <a:off x="611560" y="1484785"/>
          <a:ext cx="7992888" cy="3089737"/>
        </p:xfrm>
        <a:graphic>
          <a:graphicData uri="http://schemas.openxmlformats.org/drawingml/2006/table">
            <a:tbl>
              <a:tblPr/>
              <a:tblGrid>
                <a:gridCol w="1512168"/>
                <a:gridCol w="1440160"/>
                <a:gridCol w="1440160"/>
                <a:gridCol w="1345171"/>
                <a:gridCol w="1031093"/>
                <a:gridCol w="1224136"/>
              </a:tblGrid>
              <a:tr h="2160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налогообложения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0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Применяемая ставка в Челябинской области (при получении доходов не более 150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и численности не более 100 чел.)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 получении дохода свыше  150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до 200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или с численностью свыше 100 до 130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7313"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Льготная ставка по определенным видам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7313" algn="ctr" defTabSz="89217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92175" algn="l"/>
                        </a:tabLst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социального предпринимательства</a:t>
                      </a:r>
                    </a:p>
                    <a:p>
                      <a:pPr marL="0" indent="87313" algn="ctr" defTabSz="892175" fontAlgn="b">
                        <a:tabLst>
                          <a:tab pos="892175" algn="l"/>
                        </a:tabLs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«Налоговые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каникулы»</a:t>
                      </a:r>
                    </a:p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ИП в течение 2 лет с даты регистрации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indent="0"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59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Доходы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3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Доходы-расходы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5208" y="197226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по УСН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ст.346.20 НК РФ, Закон ЧО от 25.12.2015 №277-ЗО, от 28.01.2015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№101-ЗО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9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99382" y="876198"/>
            <a:ext cx="7249082" cy="5865170"/>
          </a:xfrm>
        </p:spPr>
        <p:txBody>
          <a:bodyPr>
            <a:normAutofit lnSpcReduction="10000"/>
          </a:bodyPr>
          <a:lstStyle/>
          <a:p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1)растениеводство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и животноводство, охота и предоставление соответствующих услуг в этих областях (кроме охоты, отлова и отстрела диких животных, включая предоставление услуг в этих областях);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2) рыболовство и рыбоводство;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3) обрабатывающие производства (кроме производства подакцизных товаров);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4) деятельность издательская;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5) ремонт коммуникационного оборудования;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6) образование дошкольное;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7) деятельность больничных организаций;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8) деятельность по уходу с обеспечением проживания;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9) предоставление социальных услуг без обеспечения проживания;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10) деятельность учреждений культуры и искусства;</a:t>
            </a: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11) деятельность библиотек и архивов.</a:t>
            </a:r>
          </a:p>
          <a:p>
            <a:r>
              <a:rPr lang="ru-RU" sz="1200" dirty="0" smtClean="0"/>
              <a:t>1</a:t>
            </a:r>
            <a:r>
              <a:rPr lang="ru-RU" sz="1200" dirty="0">
                <a:solidFill>
                  <a:srgbClr val="002060"/>
                </a:solidFill>
              </a:rPr>
              <a:t>) разработка компьютерного программного обеспечения, консультационные услуги в данной области и другие сопутствующие услуги;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2) деятельность по созданию и использованию баз данных и информационных ресурсов;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3) сбор и обработка сточных вод;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4) сбор, обработка и утилизация отходов, обработка вторичного сырья;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5) предоставление услуг в области ликвидации последствий загрязнений и прочих услуг, связанных с удалением отходов;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6) деятельность по предоставлению мест для краткосрочного проживания;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7) деятельность по предоставлению мест для временного проживания в кемпингах, жилых автофургонах и туристических автоприцепах;</a:t>
            </a:r>
          </a:p>
          <a:p>
            <a:r>
              <a:rPr lang="ru-RU" sz="1200" dirty="0">
                <a:solidFill>
                  <a:srgbClr val="002060"/>
                </a:solidFill>
              </a:rPr>
              <a:t>8) научные исследования и разработки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200" dirty="0"/>
              <a:t>9) торговля розничная обувью;</a:t>
            </a:r>
          </a:p>
          <a:p>
            <a:r>
              <a:rPr lang="ru-RU" sz="1200" dirty="0"/>
              <a:t>10) торговля розничная изделиями из меха;</a:t>
            </a:r>
          </a:p>
          <a:p>
            <a:r>
              <a:rPr lang="ru-RU" sz="1200" dirty="0"/>
              <a:t>11) торговля розничная лекарственными средствами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pPr marL="604337" indent="-285750">
              <a:buFontTx/>
              <a:buChar char="-"/>
            </a:pPr>
            <a:endParaRPr lang="ru-RU" sz="1400" b="0" dirty="0" smtClean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604" y="43448"/>
            <a:ext cx="7997836" cy="110580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по УСН при объекте налогообложения «Доходы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/>
              <a:t>Закон ЧО от 25.12.2015 №277-ЗО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196752"/>
            <a:ext cx="1177280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</a:rPr>
              <a:t>Действует непрерывно </a:t>
            </a:r>
            <a:r>
              <a:rPr lang="ru-RU" sz="1200" b="1" dirty="0">
                <a:solidFill>
                  <a:srgbClr val="002060"/>
                </a:solidFill>
              </a:rPr>
              <a:t>в течение двух налоговых периодов, но для, созданных после 1 января </a:t>
            </a:r>
            <a:r>
              <a:rPr lang="ru-RU" sz="1200" b="1" dirty="0" err="1">
                <a:solidFill>
                  <a:srgbClr val="002060"/>
                </a:solidFill>
              </a:rPr>
              <a:t>2016г</a:t>
            </a:r>
            <a:r>
              <a:rPr lang="ru-RU" sz="1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17032"/>
            <a:ext cx="1177280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Действует в </a:t>
            </a:r>
            <a:r>
              <a:rPr lang="ru-RU" sz="1200" b="1" dirty="0">
                <a:solidFill>
                  <a:srgbClr val="002060"/>
                </a:solidFill>
              </a:rPr>
              <a:t>течение  5 налоговых </a:t>
            </a:r>
            <a:r>
              <a:rPr lang="ru-RU" sz="1200" b="1" dirty="0" smtClean="0">
                <a:solidFill>
                  <a:srgbClr val="002060"/>
                </a:solidFill>
              </a:rPr>
              <a:t>периодов </a:t>
            </a:r>
            <a:endParaRPr lang="ru-RU" sz="1200" dirty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028" y="5877272"/>
            <a:ext cx="1177280" cy="656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dirty="0" smtClean="0">
              <a:solidFill>
                <a:schemeClr val="tx1"/>
              </a:solidFill>
            </a:endParaRPr>
          </a:p>
          <a:p>
            <a:pPr lvl="0"/>
            <a:r>
              <a:rPr lang="ru-RU" sz="1200" b="1" dirty="0">
                <a:solidFill>
                  <a:srgbClr val="002060"/>
                </a:solidFill>
              </a:rPr>
              <a:t>Действует </a:t>
            </a:r>
            <a:r>
              <a:rPr lang="ru-RU" sz="1200" b="1" dirty="0" smtClean="0">
                <a:solidFill>
                  <a:srgbClr val="002060"/>
                </a:solidFill>
              </a:rPr>
              <a:t> до </a:t>
            </a:r>
            <a:r>
              <a:rPr lang="ru-RU" sz="1200" b="1" dirty="0">
                <a:solidFill>
                  <a:srgbClr val="002060"/>
                </a:solidFill>
              </a:rPr>
              <a:t>1 января 2022 г.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600308" y="5953472"/>
            <a:ext cx="163380" cy="50405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589328" y="3685220"/>
            <a:ext cx="163380" cy="21920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499382" y="1116360"/>
            <a:ext cx="264306" cy="245665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805264"/>
          </a:xfrm>
        </p:spPr>
        <p:txBody>
          <a:bodyPr>
            <a:normAutofit fontScale="62500" lnSpcReduction="20000"/>
          </a:bodyPr>
          <a:lstStyle/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400" dirty="0"/>
              <a:t>1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обрабатывающие производства (кроме производства подакцизных товаров);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деятельность издательская;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ремонт коммуникационного оборудования;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сбор, обработка и утилизация отходов, обработка вторичного сырья;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строительство зданий;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строительство инженерных сооружений;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научные исследования и разработки;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растениеводство и животноводство, охота и предоставление соответствующих услуг в этих областях (кроме охоты, отлова и отстрела диких животных, включая предоставление услуг в этих областях);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рыболовство и рыбоводство;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деятельность в области здравоохранения и социальных услуг (кроме деятельности массажных салонов);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деятельность ветеринарная;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образование;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жилищно-коммунальные услуги, предоставляемые населению: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обеспечение электрической энергией, газом и паром, кондиционирование воздуха;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забор, очистка и распределение воды;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сбор и обработка сточных вод;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подметание улиц и уборка снега;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управление эксплуатацией жилого фонда за вознаграждение или на договорной основе;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управление эксплуатацией нежилого фонда за вознаграждение или на договорной основе;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деятельность туристических агентств и прочих организаций, предоставляющих услуги в сфере туризма;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 деятельность в области спорта;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16) деятельность по предоставлению мест для краткосрочного проживания;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 разработка компьютерного программного обеспечения, консультационные услуги в данной области и другие сопутствующие услуги;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 деятельность по созданию и использованию баз данных и информационных ресурсов;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19) деятельность по предоставлению мест для временного проживания в кемпингах, жилых автофургонах и туристических автоприцепах;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торговля розничная обувью;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 торговля розничная изделиями из меха;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 торговля розничная лекарственными средствами</a:t>
            </a:r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5208" y="47126"/>
            <a:ext cx="7337192" cy="110580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7% по УСН при объекте налогообложения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Доходы-Расходы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/>
              <a:t>Закон ЧО от 25.12.2015 №277-ЗО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10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2453" y="910544"/>
            <a:ext cx="8892480" cy="59474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sz="1800" dirty="0"/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лесное хозяйство, охота, рыболовство и рыбоводство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Сбор, обработка и утилизация отходов; обработка вторичного сырья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издательская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торговля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сухопутного пассажирского транспорта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автомобильного грузового транспорта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по перевозкам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пассажирского воздушного транспорта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грузового воздушного транспорта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вспомогательная, связанная с воздушным транспортом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предоставлению продуктов питания и напитков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 распространение кинофильмов, видеофильмов и телевизионных программ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телевизионного вещания и радиовещания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-порталов, информационных агентств и информационных служб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средствах массовой информации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компьютерного программного обеспечения, деятельность консультативная и работы в области компьютерных технологий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агентств и организаций, предоставляющих услуги в сфере туризма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конференций и выставок</a:t>
            </a:r>
          </a:p>
          <a:p>
            <a:pPr marL="490037" indent="-171450">
              <a:buFont typeface="Wingdings" panose="05000000000000000000" pitchFamily="2" charset="2"/>
              <a:buChar char="q"/>
            </a:pPr>
            <a:endParaRPr lang="ru-RU" sz="1200" dirty="0" smtClean="0"/>
          </a:p>
          <a:p>
            <a:pPr marL="490037" indent="-1714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593"/>
            <a:ext cx="7416824" cy="983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УСН </a:t>
            </a:r>
            <a:r>
              <a:rPr lang="ru-RU" sz="1400" dirty="0" smtClean="0"/>
              <a:t>(Закон ЧО от 28.01.2015 №101-ЗО)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6496811" y="1340768"/>
            <a:ext cx="2376264" cy="14646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Налоговая ставка применяется в течение двух календарных лет (налоговых периодов), следующих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подряд, со дня регистрации </a:t>
            </a:r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2453" y="910544"/>
            <a:ext cx="8892480" cy="5947455"/>
          </a:xfrm>
        </p:spPr>
        <p:txBody>
          <a:bodyPr>
            <a:normAutofit/>
          </a:bodyPr>
          <a:lstStyle/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творческая, деятельность в области искусства и организации развлечений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библиотек и архивов, музеев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охране исторических мест и зданий, памятников культуры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ботанических садов, зоопарков, государственных природных заповедников и национальных парков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и разработки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пошив и ремонт обуви по индивидуальному заказу населения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ремонт одежды, текстильных, меховых, вязаных и трикотажных изделий, головных уборов по индивидуальному заказу населения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машин и оборудования, компьютеров, коммуникационного оборудования, бытовых приборов, бытовой техники, бытовых изделий и предметов личного пользования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ремонт ювелирных изделий, изготовление бижутерии по индивидуальному заказу населения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ремонт металлоизделий бытового и хозяйственного назначения по индивидуальному заказу населения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мебели и предметов домашнего обихода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стирка и химическая чистка текстильных и меховых изделий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строительных проектов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жилья и других построек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специализированная в области дизайна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спорта, отдыха и развлечений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общая, специальная врачебная и стоматологическая практика, деятельность в области медицины прочая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уходу с обеспечением проживания, предоставление социальных услуг без обеспечения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фотографии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письменному и устному переводу</a:t>
            </a:r>
          </a:p>
          <a:p>
            <a:pPr marL="604337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  <a:p>
            <a:pPr marL="661487" indent="-342900">
              <a:buFont typeface="Wingdings" panose="05000000000000000000" pitchFamily="2" charset="2"/>
              <a:buChar char="q"/>
            </a:pPr>
            <a:endParaRPr lang="ru-RU" sz="1800" dirty="0" smtClean="0"/>
          </a:p>
          <a:p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593"/>
            <a:ext cx="7416824" cy="983711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/>
              <a:t>(Закон ЧО </a:t>
            </a:r>
            <a:r>
              <a:rPr lang="ru-RU" sz="1400" dirty="0" smtClean="0"/>
              <a:t>от 28.01.2015 №101-</a:t>
            </a:r>
            <a:r>
              <a:rPr lang="ru-RU" sz="1400" dirty="0" err="1" smtClean="0"/>
              <a:t>ЗО</a:t>
            </a:r>
            <a:r>
              <a:rPr lang="ru-RU" sz="1400" dirty="0" smtClean="0"/>
              <a:t>)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7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83595"/>
            <a:ext cx="8280919" cy="6120680"/>
          </a:xfrm>
        </p:spPr>
        <p:txBody>
          <a:bodyPr>
            <a:normAutofit/>
          </a:bodyPr>
          <a:lstStyle/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лизинг сельскохозяйственных машин и оборудования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 лизинг офисных машин и оборудования, включая вычислительную технику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прокату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чистке и уборке, в том числе квартир, частных домов, жилых зданий и нежилых помещений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дезинфекция, дезинсекция, дератизация зданий, промышленного оборудования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подметание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 и уборка снега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благоустройству ландшафта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фотокопированию и подготовке документов и прочая                     специализированная вспомогательная деятельность по обеспечению деятельности офиса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обрядов (свадеб, юбилеев), в том числе музыкальное сопровождение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парикмахерскими и салонами красоты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похорон и предоставление связанных с ними услуг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физкультурно-оздоровительная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копировально-множительные по индивидуальному заказу населения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гостиниц и прочих мест для временного проживания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предоставлению мест для краткосрочного проживания (в части деятельности детских лагерей на время школьных каникул, домов отдыха, туристических баз, лагерей, в том числе горных)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предоставлению мест для временного проживания в кемпингах, жилых автофургонах и туристических автоприцепах, Деятельность по предоставлению мест для временного проживания (в части деятельности пансионатов)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зрелищно-развлекательная, в том числе услуги по проведению фейерверков, световых и звуковых представлении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2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471" y="58823"/>
            <a:ext cx="7337192" cy="849897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применяется ставка налога 0% по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/>
              <a:t>(Закон ЧО от 28.01.2015 №101-</a:t>
            </a:r>
            <a:r>
              <a:rPr lang="ru-RU" sz="1400" dirty="0" err="1"/>
              <a:t>ЗО</a:t>
            </a:r>
            <a:r>
              <a:rPr lang="ru-RU" sz="140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6083" t="49627" r="56739" b="39268"/>
          <a:stretch/>
        </p:blipFill>
        <p:spPr bwMode="auto">
          <a:xfrm>
            <a:off x="8172400" y="188640"/>
            <a:ext cx="72008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4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679" y="34261"/>
            <a:ext cx="7320689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cap="none" dirty="0" smtClean="0"/>
              <a:t>Патентная система налогообложения </a:t>
            </a:r>
            <a:br>
              <a:rPr lang="ru-RU" sz="2000" cap="none" dirty="0" smtClean="0"/>
            </a:br>
            <a:r>
              <a:rPr lang="ru-RU" sz="1400" cap="none" dirty="0" smtClean="0"/>
              <a:t>глава 26.5 </a:t>
            </a:r>
            <a:r>
              <a:rPr lang="ru-RU" sz="1400" cap="none" dirty="0" err="1" smtClean="0"/>
              <a:t>НК</a:t>
            </a:r>
            <a:r>
              <a:rPr lang="ru-RU" sz="1400" cap="none" dirty="0" smtClean="0"/>
              <a:t> РФ </a:t>
            </a:r>
            <a:endParaRPr lang="ru-RU" sz="1400" cap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277390"/>
              </p:ext>
            </p:extLst>
          </p:nvPr>
        </p:nvGraphicFramePr>
        <p:xfrm>
          <a:off x="505310" y="620689"/>
          <a:ext cx="795512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579575" y="1473947"/>
            <a:ext cx="1800201" cy="64246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Порядок перехода</a:t>
            </a:r>
            <a:endParaRPr lang="ru-RU" sz="1400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623857" y="692696"/>
            <a:ext cx="1800200" cy="61727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Налогоплательщики</a:t>
            </a:r>
            <a:endParaRPr lang="ru-RU" sz="1400" b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591875" y="2341692"/>
            <a:ext cx="1832181" cy="74264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Налоговая ставка</a:t>
            </a:r>
            <a:endParaRPr lang="ru-RU" sz="1400" b="1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579575" y="4925439"/>
            <a:ext cx="1844481" cy="684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Налоговый учет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567387" y="4080565"/>
            <a:ext cx="184428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Налоговая база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505859" y="1416440"/>
            <a:ext cx="2126475" cy="6999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Подать заявление по форме 26.2-1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499884" y="2279305"/>
            <a:ext cx="1969883" cy="69722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>
                <a:solidFill>
                  <a:srgbClr val="1F497D"/>
                </a:solidFill>
              </a:rPr>
              <a:t>6 % 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520981" y="4925439"/>
            <a:ext cx="5867443" cy="72818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dirty="0">
                <a:solidFill>
                  <a:srgbClr val="1F497D"/>
                </a:solidFill>
              </a:rPr>
              <a:t>Книга учета доходов </a:t>
            </a:r>
            <a:r>
              <a:rPr lang="ru-RU" sz="1600" b="1" kern="0" dirty="0" err="1" smtClean="0">
                <a:solidFill>
                  <a:srgbClr val="1F497D"/>
                </a:solidFill>
              </a:rPr>
              <a:t>ИП</a:t>
            </a:r>
            <a:r>
              <a:rPr lang="ru-RU" sz="1600" b="1" kern="0" dirty="0" smtClean="0">
                <a:solidFill>
                  <a:srgbClr val="1F497D"/>
                </a:solidFill>
              </a:rPr>
              <a:t> (ст</a:t>
            </a:r>
            <a:r>
              <a:rPr lang="ru-RU" sz="1600" b="1" kern="0" dirty="0">
                <a:solidFill>
                  <a:srgbClr val="1F497D"/>
                </a:solidFill>
              </a:rPr>
              <a:t>. 346.53 НК </a:t>
            </a:r>
            <a:r>
              <a:rPr lang="ru-RU" sz="1600" b="1" kern="0" dirty="0" smtClean="0">
                <a:solidFill>
                  <a:srgbClr val="1F497D"/>
                </a:solidFill>
              </a:rPr>
              <a:t>РФ)</a:t>
            </a:r>
          </a:p>
          <a:p>
            <a:pPr algn="ctr"/>
            <a:r>
              <a:rPr lang="ru-RU" sz="1300" b="1" kern="0" dirty="0" smtClean="0">
                <a:solidFill>
                  <a:srgbClr val="1F497D"/>
                </a:solidFill>
              </a:rPr>
              <a:t>Форма и порядок  утверждены Приказом Минфина России от 22.10.2012 N 135н</a:t>
            </a:r>
            <a:endParaRPr lang="ru-RU" sz="1300" b="1" kern="0" dirty="0">
              <a:solidFill>
                <a:srgbClr val="1F497D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298612" y="3136749"/>
            <a:ext cx="1944217" cy="80884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dirty="0" smtClean="0"/>
          </a:p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Декларация не представляется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788024" y="1416440"/>
            <a:ext cx="3672409" cy="6999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За 10 рабочих дней до начала применения </a:t>
            </a:r>
            <a:r>
              <a:rPr lang="ru-RU" sz="1500" b="1" kern="0" dirty="0" err="1">
                <a:solidFill>
                  <a:srgbClr val="1F497D"/>
                </a:solidFill>
              </a:rPr>
              <a:t>ПСН</a:t>
            </a:r>
            <a:endParaRPr lang="ru-RU" sz="1500" b="1" kern="0" dirty="0">
              <a:solidFill>
                <a:srgbClr val="1F497D"/>
              </a:solidFill>
            </a:endParaRPr>
          </a:p>
          <a:p>
            <a:pPr lvl="0"/>
            <a:endParaRPr lang="ru-RU" sz="1200" dirty="0"/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5458704" y="2279305"/>
            <a:ext cx="1985067" cy="73866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600" dirty="0" smtClean="0"/>
              <a:t> </a:t>
            </a:r>
            <a:r>
              <a:rPr lang="ru-RU" sz="1500" b="1" kern="0" dirty="0">
                <a:solidFill>
                  <a:srgbClr val="1F497D"/>
                </a:solidFill>
              </a:rPr>
              <a:t>0 %  «налоговые каникулы»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2505859" y="4133224"/>
            <a:ext cx="5867443" cy="66734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 smtClean="0">
                <a:solidFill>
                  <a:srgbClr val="1F497D"/>
                </a:solidFill>
              </a:rPr>
              <a:t>«Потенциально </a:t>
            </a:r>
            <a:r>
              <a:rPr lang="ru-RU" sz="1500" b="1" kern="0" dirty="0">
                <a:solidFill>
                  <a:srgbClr val="1F497D"/>
                </a:solidFill>
              </a:rPr>
              <a:t>возможный доход»</a:t>
            </a:r>
            <a:r>
              <a:rPr lang="en-US" sz="1500" b="1" kern="0" dirty="0">
                <a:solidFill>
                  <a:srgbClr val="1F497D"/>
                </a:solidFill>
              </a:rPr>
              <a:t>, </a:t>
            </a:r>
            <a:r>
              <a:rPr lang="ru-RU" sz="1500" b="1" kern="0" dirty="0">
                <a:solidFill>
                  <a:srgbClr val="1F497D"/>
                </a:solidFill>
              </a:rPr>
              <a:t>установленный Законом Челябинской области № 396- </a:t>
            </a:r>
            <a:r>
              <a:rPr lang="ru-RU" sz="1500" b="1" kern="0" dirty="0" err="1" smtClean="0">
                <a:solidFill>
                  <a:srgbClr val="1F497D"/>
                </a:solidFill>
              </a:rPr>
              <a:t>ЗО</a:t>
            </a:r>
            <a:r>
              <a:rPr lang="ru-RU" sz="1500" b="1" kern="0" dirty="0" smtClean="0">
                <a:solidFill>
                  <a:srgbClr val="1F497D"/>
                </a:solidFill>
              </a:rPr>
              <a:t> от 25.10.2012 </a:t>
            </a:r>
            <a:endParaRPr lang="ru-RU" sz="1500" b="1" kern="0" dirty="0">
              <a:solidFill>
                <a:srgbClr val="1F497D"/>
              </a:solidFill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4355975" y="3084335"/>
            <a:ext cx="4104457" cy="96282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Уплата зависит от срока действия патента</a:t>
            </a:r>
          </a:p>
          <a:p>
            <a:r>
              <a:rPr lang="ru-RU" sz="900" dirty="0" smtClean="0"/>
              <a:t>- менее 6 месяцев : не позднее срок а окончания действия патента</a:t>
            </a:r>
          </a:p>
          <a:p>
            <a:r>
              <a:rPr lang="ru-RU" sz="900" dirty="0" smtClean="0"/>
              <a:t>- более 6 месяцев  1/3 часть – не позднее 90 дней от даты начала и 2/3 части не позднее даты окончания действия патента</a:t>
            </a:r>
          </a:p>
          <a:p>
            <a:endParaRPr lang="ru-RU" sz="9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71429"/>
              </p:ext>
            </p:extLst>
          </p:nvPr>
        </p:nvGraphicFramePr>
        <p:xfrm>
          <a:off x="569662" y="5733255"/>
          <a:ext cx="7818762" cy="64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898"/>
                <a:gridCol w="5886864"/>
              </a:tblGrid>
              <a:tr h="34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Основные ограничения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lvl="0" indent="-342900" algn="l" defTabSz="914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по количеству работников (не более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чел.)</a:t>
                      </a:r>
                    </a:p>
                    <a:p>
                      <a:pPr marL="85725" lvl="0" indent="-342900" algn="l" defTabSz="914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по доходам за год (не более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млн руб. в год)</a:t>
                      </a: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Овал 23"/>
          <p:cNvSpPr/>
          <p:nvPr/>
        </p:nvSpPr>
        <p:spPr>
          <a:xfrm>
            <a:off x="4533319" y="2471896"/>
            <a:ext cx="864095" cy="514256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7" name="Овал 26"/>
          <p:cNvSpPr/>
          <p:nvPr/>
        </p:nvSpPr>
        <p:spPr>
          <a:xfrm>
            <a:off x="4398142" y="2376561"/>
            <a:ext cx="1041438" cy="514256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или</a:t>
            </a:r>
          </a:p>
        </p:txBody>
      </p:sp>
      <p:pic>
        <p:nvPicPr>
          <p:cNvPr id="28" name="Рисунок 27"/>
          <p:cNvPicPr/>
          <p:nvPr/>
        </p:nvPicPr>
        <p:blipFill rotWithShape="1">
          <a:blip r:embed="rId7"/>
          <a:srcRect l="58458" t="49506" r="34494" b="39268"/>
          <a:stretch/>
        </p:blipFill>
        <p:spPr bwMode="auto">
          <a:xfrm>
            <a:off x="8383789" y="0"/>
            <a:ext cx="760212" cy="6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Пятиугольник 29"/>
          <p:cNvSpPr/>
          <p:nvPr/>
        </p:nvSpPr>
        <p:spPr>
          <a:xfrm>
            <a:off x="567387" y="5679340"/>
            <a:ext cx="1932497" cy="701988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Основные ограничения</a:t>
            </a:r>
            <a:endParaRPr lang="ru-RU" sz="1400" b="1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579575" y="3258401"/>
            <a:ext cx="1832091" cy="687192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Сроки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32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859" y="44624"/>
            <a:ext cx="7704216" cy="6480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cap="none" dirty="0" smtClean="0"/>
              <a:t>Единый сельскохозяйственный налог  </a:t>
            </a:r>
            <a:br>
              <a:rPr lang="ru-RU" sz="2200" cap="none" dirty="0" smtClean="0"/>
            </a:br>
            <a:r>
              <a:rPr lang="ru-RU" sz="1600" cap="none" dirty="0" smtClean="0"/>
              <a:t>глава 26.1 </a:t>
            </a:r>
            <a:r>
              <a:rPr lang="ru-RU" sz="1600" cap="none" dirty="0" err="1" smtClean="0"/>
              <a:t>НК</a:t>
            </a:r>
            <a:r>
              <a:rPr lang="ru-RU" sz="1600" cap="none" dirty="0" smtClean="0"/>
              <a:t> РФ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90360093"/>
              </p:ext>
            </p:extLst>
          </p:nvPr>
        </p:nvGraphicFramePr>
        <p:xfrm>
          <a:off x="505310" y="620689"/>
          <a:ext cx="795512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579575" y="1473947"/>
            <a:ext cx="1800201" cy="64246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Порядок перехода</a:t>
            </a:r>
            <a:endParaRPr lang="ru-RU" sz="1400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623857" y="692696"/>
            <a:ext cx="1800200" cy="617277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Налогоплательщики</a:t>
            </a:r>
            <a:endParaRPr lang="ru-RU" sz="1400" b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591875" y="2341692"/>
            <a:ext cx="1832181" cy="74264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Налоговая ставка</a:t>
            </a:r>
            <a:endParaRPr lang="ru-RU" sz="1400" b="1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579575" y="3258401"/>
            <a:ext cx="1832091" cy="687192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Сроки</a:t>
            </a:r>
            <a:endParaRPr lang="ru-RU" sz="1400" b="1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579575" y="4925439"/>
            <a:ext cx="1844481" cy="684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Налоговый учет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567387" y="4080565"/>
            <a:ext cx="184428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Налоговая база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517533" y="1473947"/>
            <a:ext cx="1969883" cy="6999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>
                <a:solidFill>
                  <a:srgbClr val="1F497D"/>
                </a:solidFill>
              </a:rPr>
              <a:t>Подать заявление по форме 26.1-1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980424" y="2306945"/>
            <a:ext cx="1969883" cy="8121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500" b="1" kern="0" dirty="0">
                <a:solidFill>
                  <a:srgbClr val="1F497D"/>
                </a:solidFill>
              </a:rPr>
              <a:t>6 % 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520981" y="4881252"/>
            <a:ext cx="5867443" cy="77237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>
                <a:solidFill>
                  <a:srgbClr val="1F497D"/>
                </a:solidFill>
              </a:rPr>
              <a:t>Книга учета доходов и </a:t>
            </a:r>
            <a:r>
              <a:rPr lang="ru-RU" sz="1500" b="1" kern="0" dirty="0" smtClean="0">
                <a:solidFill>
                  <a:srgbClr val="1F497D"/>
                </a:solidFill>
              </a:rPr>
              <a:t>расходов</a:t>
            </a:r>
            <a:r>
              <a:rPr lang="ru-RU" sz="1600" b="1" kern="0" dirty="0">
                <a:solidFill>
                  <a:srgbClr val="1F497D"/>
                </a:solidFill>
              </a:rPr>
              <a:t> </a:t>
            </a:r>
            <a:r>
              <a:rPr lang="ru-RU" sz="1600" b="1" kern="0" dirty="0" smtClean="0">
                <a:solidFill>
                  <a:srgbClr val="1F497D"/>
                </a:solidFill>
              </a:rPr>
              <a:t>(ст.346.5 </a:t>
            </a:r>
            <a:r>
              <a:rPr lang="ru-RU" sz="1600" b="1" kern="0" dirty="0">
                <a:solidFill>
                  <a:srgbClr val="1F497D"/>
                </a:solidFill>
              </a:rPr>
              <a:t>НК </a:t>
            </a:r>
            <a:r>
              <a:rPr lang="ru-RU" sz="1600" b="1" kern="0" dirty="0" smtClean="0">
                <a:solidFill>
                  <a:srgbClr val="1F497D"/>
                </a:solidFill>
              </a:rPr>
              <a:t>РФ)</a:t>
            </a:r>
            <a:endParaRPr lang="ru-RU" sz="1500" b="1" kern="0" dirty="0" smtClean="0">
              <a:solidFill>
                <a:srgbClr val="1F497D"/>
              </a:solidFill>
            </a:endParaRPr>
          </a:p>
          <a:p>
            <a:pPr algn="ctr"/>
            <a:r>
              <a:rPr lang="ru-RU" sz="1300" b="1" kern="0" dirty="0" smtClean="0">
                <a:solidFill>
                  <a:srgbClr val="1F497D"/>
                </a:solidFill>
              </a:rPr>
              <a:t>Форма </a:t>
            </a:r>
            <a:r>
              <a:rPr lang="ru-RU" sz="1300" b="1" kern="0" dirty="0">
                <a:solidFill>
                  <a:srgbClr val="1F497D"/>
                </a:solidFill>
              </a:rPr>
              <a:t>и порядок  </a:t>
            </a:r>
            <a:r>
              <a:rPr lang="ru-RU" sz="1300" b="1" kern="0" dirty="0" smtClean="0">
                <a:solidFill>
                  <a:srgbClr val="1F497D"/>
                </a:solidFill>
              </a:rPr>
              <a:t>утверждены </a:t>
            </a:r>
            <a:r>
              <a:rPr lang="ru-RU" sz="1300" b="1" kern="0" dirty="0">
                <a:solidFill>
                  <a:srgbClr val="1F497D"/>
                </a:solidFill>
              </a:rPr>
              <a:t>Приказом Минфина России от 11.12.2006 N 169н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517532" y="3238319"/>
            <a:ext cx="2342499" cy="69397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 smtClean="0">
                <a:solidFill>
                  <a:srgbClr val="1F497D"/>
                </a:solidFill>
              </a:rPr>
              <a:t>Декларация </a:t>
            </a:r>
            <a:r>
              <a:rPr lang="ru-RU" sz="1500" b="1" kern="0" dirty="0">
                <a:solidFill>
                  <a:srgbClr val="1F497D"/>
                </a:solidFill>
              </a:rPr>
              <a:t>ежегодно 31 марта 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594506" y="1473947"/>
            <a:ext cx="3865927" cy="69997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2"/>
                </a:solidFill>
              </a:rPr>
              <a:t>Не позднее 31</a:t>
            </a:r>
            <a:r>
              <a:rPr lang="en-US" sz="1150" dirty="0">
                <a:solidFill>
                  <a:schemeClr val="tx2"/>
                </a:solidFill>
              </a:rPr>
              <a:t> </a:t>
            </a:r>
            <a:r>
              <a:rPr lang="ru-RU" sz="1150" dirty="0">
                <a:solidFill>
                  <a:schemeClr val="tx2"/>
                </a:solidFill>
              </a:rPr>
              <a:t>декабря года, предшествующего году, с которого планируется начать применение </a:t>
            </a:r>
            <a:r>
              <a:rPr lang="ru-RU" sz="1150" dirty="0" smtClean="0">
                <a:solidFill>
                  <a:schemeClr val="tx2"/>
                </a:solidFill>
              </a:rPr>
              <a:t>ЕСХН)</a:t>
            </a:r>
            <a:endParaRPr lang="ru-RU" sz="115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50" dirty="0">
                <a:solidFill>
                  <a:schemeClr val="tx2"/>
                </a:solidFill>
              </a:rPr>
              <a:t>В </a:t>
            </a:r>
            <a:r>
              <a:rPr lang="ru-RU" sz="1150" dirty="0" smtClean="0">
                <a:solidFill>
                  <a:schemeClr val="tx2"/>
                </a:solidFill>
              </a:rPr>
              <a:t>течение </a:t>
            </a:r>
            <a:r>
              <a:rPr lang="ru-RU" sz="1150" dirty="0">
                <a:solidFill>
                  <a:schemeClr val="tx2"/>
                </a:solidFill>
              </a:rPr>
              <a:t>30 дней с даты регистрации </a:t>
            </a:r>
            <a:r>
              <a:rPr lang="ru-RU" sz="1150" dirty="0" err="1">
                <a:solidFill>
                  <a:schemeClr val="tx2"/>
                </a:solidFill>
              </a:rPr>
              <a:t>ИП</a:t>
            </a:r>
            <a:r>
              <a:rPr lang="ru-RU" sz="1150" dirty="0">
                <a:solidFill>
                  <a:schemeClr val="tx2"/>
                </a:solidFill>
              </a:rPr>
              <a:t> и </a:t>
            </a:r>
            <a:r>
              <a:rPr lang="ru-RU" sz="1150" dirty="0" smtClean="0">
                <a:solidFill>
                  <a:schemeClr val="tx2"/>
                </a:solidFill>
              </a:rPr>
              <a:t>ЮЛ</a:t>
            </a:r>
          </a:p>
          <a:p>
            <a:pPr lvl="0"/>
            <a:endParaRPr lang="ru-RU" sz="1200" dirty="0"/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2520980" y="4047163"/>
            <a:ext cx="5867443" cy="720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500" b="1" kern="0" dirty="0">
                <a:solidFill>
                  <a:srgbClr val="1F497D"/>
                </a:solidFill>
              </a:rPr>
              <a:t>Доходы, уменьшенные на величину расходов</a:t>
            </a:r>
          </a:p>
          <a:p>
            <a:pPr lvl="0"/>
            <a:r>
              <a:rPr lang="ru-RU" sz="1580" dirty="0" smtClean="0"/>
              <a:t> </a:t>
            </a:r>
            <a:endParaRPr lang="ru-RU" sz="1580" dirty="0"/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5148063" y="3246055"/>
            <a:ext cx="3312369" cy="69397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kern="0" dirty="0" smtClean="0">
                <a:solidFill>
                  <a:srgbClr val="1F497D"/>
                </a:solidFill>
              </a:rPr>
              <a:t>Уплата авансового платежа - 25 </a:t>
            </a:r>
            <a:r>
              <a:rPr lang="ru-RU" sz="1500" b="1" kern="0" dirty="0">
                <a:solidFill>
                  <a:srgbClr val="1F497D"/>
                </a:solidFill>
              </a:rPr>
              <a:t>июля, </a:t>
            </a:r>
            <a:r>
              <a:rPr lang="ru-RU" sz="1500" b="1" kern="0" dirty="0" smtClean="0">
                <a:solidFill>
                  <a:srgbClr val="1F497D"/>
                </a:solidFill>
              </a:rPr>
              <a:t>уплата налога - 31 марта</a:t>
            </a:r>
            <a:endParaRPr lang="ru-RU" sz="9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75880"/>
              </p:ext>
            </p:extLst>
          </p:nvPr>
        </p:nvGraphicFramePr>
        <p:xfrm>
          <a:off x="569662" y="5733255"/>
          <a:ext cx="7814127" cy="648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753"/>
                <a:gridCol w="5883374"/>
              </a:tblGrid>
              <a:tr h="64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Основные ограничения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Доля доходов от сельхозпродукции - не ниже 70% от общей выручки (ст.346.2 НК РФ) </a:t>
                      </a:r>
                      <a:endParaRPr lang="ru-RU" sz="1500" b="1" u="sng" kern="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" name="Рисунок 29"/>
          <p:cNvPicPr/>
          <p:nvPr/>
        </p:nvPicPr>
        <p:blipFill rotWithShape="1">
          <a:blip r:embed="rId7"/>
          <a:srcRect l="47182" t="49867" r="45330" b="39027"/>
          <a:stretch/>
        </p:blipFill>
        <p:spPr bwMode="auto">
          <a:xfrm>
            <a:off x="8260150" y="40988"/>
            <a:ext cx="883850" cy="668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ятиугольник 26"/>
          <p:cNvSpPr/>
          <p:nvPr/>
        </p:nvSpPr>
        <p:spPr>
          <a:xfrm>
            <a:off x="557708" y="5805264"/>
            <a:ext cx="1932497" cy="59626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Основные ограничения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34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42045"/>
            <a:ext cx="619125" cy="631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3419892"/>
              </p:ext>
            </p:extLst>
          </p:nvPr>
        </p:nvGraphicFramePr>
        <p:xfrm>
          <a:off x="505310" y="692696"/>
          <a:ext cx="795512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567387" y="1568846"/>
            <a:ext cx="1873759" cy="642465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Порядок перехода</a:t>
            </a:r>
            <a:endParaRPr lang="ru-RU" sz="1400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567387" y="694276"/>
            <a:ext cx="1873758" cy="7185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Налогоплательщики</a:t>
            </a:r>
            <a:endParaRPr lang="ru-RU" sz="1400" b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591875" y="2341692"/>
            <a:ext cx="1832181" cy="74264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Налоговая ставка</a:t>
            </a:r>
            <a:endParaRPr lang="ru-RU" sz="1400" b="1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579575" y="3258401"/>
            <a:ext cx="1832091" cy="687192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Сроки</a:t>
            </a:r>
            <a:endParaRPr lang="ru-RU" sz="1400" b="1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579575" y="4925439"/>
            <a:ext cx="1844481" cy="684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Необходимость регистрации в качестве </a:t>
            </a:r>
            <a:r>
              <a:rPr lang="ru-RU" sz="1400" b="1" dirty="0" err="1"/>
              <a:t>ИП</a:t>
            </a:r>
            <a:endParaRPr lang="ru-RU" sz="1400" b="1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567387" y="4080565"/>
            <a:ext cx="1844280" cy="720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Налоговая база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551668" y="2354854"/>
            <a:ext cx="1969883" cy="8121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>
                <a:solidFill>
                  <a:srgbClr val="1F497D"/>
                </a:solidFill>
              </a:rPr>
              <a:t>4 %  при расчете с </a:t>
            </a:r>
            <a:r>
              <a:rPr lang="ru-RU" sz="1500" b="1" kern="0" dirty="0" err="1">
                <a:solidFill>
                  <a:srgbClr val="1F497D"/>
                </a:solidFill>
              </a:rPr>
              <a:t>ФЛ</a:t>
            </a:r>
            <a:endParaRPr lang="ru-RU" sz="1500" b="1" kern="0" dirty="0">
              <a:solidFill>
                <a:srgbClr val="1F497D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551668" y="4881252"/>
            <a:ext cx="5867443" cy="77237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ctr"/>
            <a:r>
              <a:rPr lang="ru-RU" sz="1500" b="1" kern="0" dirty="0" smtClean="0">
                <a:solidFill>
                  <a:srgbClr val="1F497D"/>
                </a:solidFill>
              </a:rPr>
              <a:t>нет</a:t>
            </a:r>
            <a:endParaRPr lang="ru-RU" sz="1500" b="1" kern="0" dirty="0">
              <a:solidFill>
                <a:srgbClr val="1F497D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517534" y="3248835"/>
            <a:ext cx="1984654" cy="69397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Декларация не представляется 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2520981" y="1491233"/>
            <a:ext cx="5928818" cy="79769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50" dirty="0">
                <a:solidFill>
                  <a:schemeClr val="tx2"/>
                </a:solidFill>
              </a:rPr>
              <a:t>Регистрация осуществляется через бесплатное мобильное приложение «Мой налог» или веб-кабинет «Мой налог». Приложение обеспечивает всё взаимодействие между </a:t>
            </a:r>
            <a:r>
              <a:rPr lang="ru-RU" sz="1150" dirty="0" err="1">
                <a:solidFill>
                  <a:schemeClr val="tx2"/>
                </a:solidFill>
              </a:rPr>
              <a:t>самозанятыми</a:t>
            </a:r>
            <a:r>
              <a:rPr lang="ru-RU" sz="1150" dirty="0">
                <a:solidFill>
                  <a:schemeClr val="tx2"/>
                </a:solidFill>
              </a:rPr>
              <a:t> и налоговыми органами 24 часа, не требуя личного визита в инспекцию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521552" y="2341692"/>
            <a:ext cx="1737976" cy="8121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6 %  при расчете с ЮЛ и </a:t>
            </a:r>
            <a:r>
              <a:rPr lang="ru-RU" sz="1500" b="1" kern="0" dirty="0" err="1">
                <a:solidFill>
                  <a:srgbClr val="1F497D"/>
                </a:solidFill>
              </a:rPr>
              <a:t>ИП</a:t>
            </a:r>
            <a:endParaRPr lang="ru-RU" sz="1500" b="1" kern="0" dirty="0">
              <a:solidFill>
                <a:srgbClr val="1F497D"/>
              </a:solidFill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6475365" y="2354854"/>
            <a:ext cx="1985067" cy="8121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>
                <a:solidFill>
                  <a:srgbClr val="1F497D"/>
                </a:solidFill>
              </a:rPr>
              <a:t>Предусмотрен налоговый вычет 10 </a:t>
            </a:r>
            <a:r>
              <a:rPr lang="ru-RU" sz="1500" b="1" kern="0" dirty="0" err="1">
                <a:solidFill>
                  <a:srgbClr val="1F497D"/>
                </a:solidFill>
              </a:rPr>
              <a:t>т.р</a:t>
            </a:r>
            <a:r>
              <a:rPr lang="ru-RU" sz="1500" b="1" kern="0" dirty="0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2520981" y="4080565"/>
            <a:ext cx="5867442" cy="720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algn="ctr"/>
            <a:r>
              <a:rPr lang="ru-RU" sz="1500" b="1" kern="0" dirty="0">
                <a:solidFill>
                  <a:srgbClr val="1F497D"/>
                </a:solidFill>
              </a:rPr>
              <a:t>Доход от реализации товаров (работ, услуг) 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4690749" y="3246055"/>
            <a:ext cx="3769684" cy="69397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Уплата налога ежемесячно -</a:t>
            </a:r>
          </a:p>
          <a:p>
            <a:pPr marL="85725" algn="ctr"/>
            <a:r>
              <a:rPr lang="ru-RU" sz="1500" b="1" kern="0" dirty="0">
                <a:solidFill>
                  <a:srgbClr val="1F497D"/>
                </a:solidFill>
              </a:rPr>
              <a:t>не позднее 25-го </a:t>
            </a:r>
            <a:r>
              <a:rPr lang="ru-RU" sz="1500" b="1" kern="0">
                <a:solidFill>
                  <a:srgbClr val="1F497D"/>
                </a:solidFill>
              </a:rPr>
              <a:t>числа </a:t>
            </a:r>
            <a:endParaRPr lang="ru-RU" sz="1500" b="1" kern="0" dirty="0">
              <a:solidFill>
                <a:srgbClr val="1F497D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16615"/>
              </p:ext>
            </p:extLst>
          </p:nvPr>
        </p:nvGraphicFramePr>
        <p:xfrm>
          <a:off x="569662" y="5733255"/>
          <a:ext cx="7818762" cy="649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898"/>
                <a:gridCol w="5886864"/>
              </a:tblGrid>
              <a:tr h="34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Основные ограничения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342900" algn="l" defTabSz="9140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работников</a:t>
                      </a:r>
                      <a:endParaRPr lang="ru-RU" sz="1500" b="1" kern="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lvl="0" indent="-342900" algn="l" defTabSz="91408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Доход </a:t>
                      </a: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за год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500" b="1" kern="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-RU" sz="1500" b="1" kern="0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2,4 млн руб.</a:t>
                      </a:r>
                      <a:endParaRPr lang="ru-RU" sz="1500" b="1" kern="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32" y="136024"/>
            <a:ext cx="8856983" cy="5566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cap="none" dirty="0" smtClean="0"/>
              <a:t>Налог на </a:t>
            </a:r>
            <a:r>
              <a:rPr lang="ru-RU" sz="2400" cap="none" dirty="0"/>
              <a:t>профессиональный доход 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1300" cap="none" dirty="0" smtClean="0"/>
              <a:t>Закон </a:t>
            </a:r>
            <a:r>
              <a:rPr lang="ru-RU" sz="1300" cap="none" dirty="0"/>
              <a:t>от 27.11.2018 N </a:t>
            </a:r>
            <a:r>
              <a:rPr lang="ru-RU" sz="1300" cap="none" dirty="0" smtClean="0"/>
              <a:t>422-ФЗ</a:t>
            </a:r>
            <a:endParaRPr lang="ru-RU" sz="1300" cap="none" dirty="0"/>
          </a:p>
        </p:txBody>
      </p:sp>
      <p:pic>
        <p:nvPicPr>
          <p:cNvPr id="27" name="Рисунок 26"/>
          <p:cNvPicPr/>
          <p:nvPr/>
        </p:nvPicPr>
        <p:blipFill rotWithShape="1">
          <a:blip r:embed="rId7"/>
          <a:srcRect l="69206" t="49385" r="23482" b="39269"/>
          <a:stretch/>
        </p:blipFill>
        <p:spPr bwMode="auto">
          <a:xfrm>
            <a:off x="8388423" y="0"/>
            <a:ext cx="648073" cy="6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ятиугольник 21"/>
          <p:cNvSpPr/>
          <p:nvPr/>
        </p:nvSpPr>
        <p:spPr>
          <a:xfrm>
            <a:off x="567387" y="5679340"/>
            <a:ext cx="1932497" cy="701988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Основные ограничения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516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20689" cy="9043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cap="none" dirty="0" smtClean="0"/>
              <a:t>Не вправе применять налог на профессиональный </a:t>
            </a:r>
            <a:r>
              <a:rPr lang="ru-RU" sz="2700" cap="none" dirty="0"/>
              <a:t>доход:</a:t>
            </a:r>
            <a:br>
              <a:rPr lang="ru-RU" sz="2700" cap="none" dirty="0"/>
            </a:br>
            <a:r>
              <a:rPr lang="ru-RU" sz="1300" cap="none" dirty="0"/>
              <a:t>статья 4 Закона от 27.11.2018 N 422-ФЗ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145" y="1196752"/>
            <a:ext cx="8182295" cy="5472608"/>
          </a:xfrm>
        </p:spPr>
        <p:txBody>
          <a:bodyPr>
            <a:normAutofit fontScale="70000" lnSpcReduction="20000"/>
          </a:bodyPr>
          <a:lstStyle/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осуществляющие реализацию подакцизных товаров и товаров, подлежащих обязательной маркировке средствами идентификации в соответствии с законодательством Российской Федерации;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осуществляющие перепродажу товаров, имущественных прав, за исключением продажи имущества, использовавшегося ими для личных, домашних и (или) иных подобных нужд;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занимающиеся добычей и (или) реализацией полезных ископаемых;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имеющие работников, с которыми они состоят в трудовых отношениях;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ведущие предпринимательскую деятельность в интересах другого лица на основе договоров поручения, договоров комиссии либо агентских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договоров;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оказывающие услуги по доставке товаров с приемом (передачей) платежей за указанные товары в интересах других лиц, за исключением оказания таких услуг при условии применения налогоплательщиком зарегистрированной продавцом товаров контрольно-кассовой техники при расчетах с покупателями (заказчиками) за указанные товары в соответствии с действующим законодательством о применении контрольно-кассовой техники;</a:t>
            </a: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лица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применяющие иные специальные налоговые режимы или ведущие предпринимательскую деятельность, доходы от которой облагаются налогом на доходы физических лиц, за исключением случаев,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предусмотренных частью 4 ст. 15 Закона 422- ФЗ;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604337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налогоплательщики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у которых доходы, учитываемые при определении налоговой базы, превысили в текущем календарном году 2,4 миллиона рублей.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9206" t="49385" r="23482" b="39269"/>
          <a:stretch/>
        </p:blipFill>
        <p:spPr bwMode="auto">
          <a:xfrm>
            <a:off x="8388423" y="0"/>
            <a:ext cx="648073" cy="6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480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2252" y="228778"/>
            <a:ext cx="7142646" cy="783728"/>
          </a:xfrm>
          <a:prstGeom prst="rect">
            <a:avLst/>
          </a:prstGeom>
          <a:ln w="50800">
            <a:solidFill>
              <a:schemeClr val="accent1">
                <a:shade val="50000"/>
              </a:schemeClr>
            </a:solidFill>
          </a:ln>
        </p:spPr>
        <p:txBody>
          <a:bodyPr vert="horz" wrap="square" lIns="90880" tIns="45440" rIns="90880" bIns="4544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Страховые</a:t>
            </a:r>
            <a:r>
              <a:rPr lang="ru-RU" sz="2500" b="1" spc="88" dirty="0">
                <a:solidFill>
                  <a:schemeClr val="dk1"/>
                </a:solidFill>
              </a:rPr>
              <a:t> </a:t>
            </a:r>
            <a:r>
              <a:rPr lang="ru-RU" sz="25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взносы для индивидуальных предпринимателей в 2021 году </a:t>
            </a:r>
            <a:endParaRPr lang="en-US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031517" y="1039415"/>
            <a:ext cx="693246" cy="603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70" tIns="39836" rIns="79670" bIns="39836"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471080" y="1055084"/>
            <a:ext cx="708107" cy="587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70" tIns="39836" rIns="79670" bIns="39836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5950" y="1665613"/>
            <a:ext cx="3419752" cy="634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800" b="1" dirty="0"/>
              <a:t>за себя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10894" y="1665612"/>
            <a:ext cx="3167020" cy="6299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800" b="1" dirty="0"/>
              <a:t>за работников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98584" y="2514651"/>
            <a:ext cx="3427118" cy="137613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u="sng" dirty="0" smtClean="0"/>
              <a:t>Фиксированный размер</a:t>
            </a:r>
          </a:p>
          <a:p>
            <a:pPr algn="ctr"/>
            <a:r>
              <a:rPr lang="ru-RU" sz="1400" b="1" dirty="0"/>
              <a:t>ОПС – 32 44</a:t>
            </a:r>
            <a:r>
              <a:rPr lang="en-US" sz="1400" b="1"/>
              <a:t>8</a:t>
            </a:r>
            <a:r>
              <a:rPr lang="ru-RU" sz="1400" b="1"/>
              <a:t> </a:t>
            </a:r>
            <a:r>
              <a:rPr lang="ru-RU" sz="1400" b="1" dirty="0"/>
              <a:t>руб.</a:t>
            </a:r>
          </a:p>
          <a:p>
            <a:pPr algn="ctr"/>
            <a:r>
              <a:rPr lang="ru-RU" sz="1400" b="1" dirty="0"/>
              <a:t>ОМС – 8 426 руб.</a:t>
            </a:r>
          </a:p>
          <a:p>
            <a:pPr algn="ctr"/>
            <a:r>
              <a:rPr lang="ru-RU" sz="1400" dirty="0"/>
              <a:t>(</a:t>
            </a:r>
            <a:r>
              <a:rPr lang="ru-RU" sz="1400" i="1" dirty="0"/>
              <a:t>ст. 430 </a:t>
            </a:r>
            <a:r>
              <a:rPr lang="ru-RU" sz="1400" i="1" dirty="0" err="1"/>
              <a:t>НК</a:t>
            </a:r>
            <a:r>
              <a:rPr lang="ru-RU" sz="1400" i="1" dirty="0"/>
              <a:t> РФ)</a:t>
            </a:r>
          </a:p>
          <a:p>
            <a:pPr algn="ctr"/>
            <a:r>
              <a:rPr lang="ru-RU" sz="1400" b="1" dirty="0"/>
              <a:t>Срок уплаты - не позднее 31 декабря </a:t>
            </a:r>
            <a:r>
              <a:rPr lang="ru-RU" sz="1400" i="1" dirty="0"/>
              <a:t>(ст. 432 </a:t>
            </a:r>
            <a:r>
              <a:rPr lang="ru-RU" sz="1400" i="1" dirty="0" err="1"/>
              <a:t>НК</a:t>
            </a:r>
            <a:r>
              <a:rPr lang="ru-RU" sz="1400" i="1" dirty="0"/>
              <a:t> РФ)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98584" y="4082106"/>
            <a:ext cx="3427118" cy="79526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1% с суммы превышения дохода </a:t>
            </a:r>
          </a:p>
          <a:p>
            <a:pPr algn="ctr"/>
            <a:r>
              <a:rPr lang="ru-RU" sz="1400" b="1" dirty="0">
                <a:solidFill>
                  <a:schemeClr val="dk1"/>
                </a:solidFill>
              </a:rPr>
              <a:t>300 тыс. руб</a:t>
            </a:r>
            <a:r>
              <a:rPr lang="ru-RU" sz="1400" b="1" i="1" dirty="0">
                <a:solidFill>
                  <a:schemeClr val="dk1"/>
                </a:solidFill>
              </a:rPr>
              <a:t>.</a:t>
            </a:r>
            <a:r>
              <a:rPr lang="ru-RU" sz="1400" i="1" dirty="0">
                <a:solidFill>
                  <a:schemeClr val="dk1"/>
                </a:solidFill>
              </a:rPr>
              <a:t>(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i="1" dirty="0">
                <a:solidFill>
                  <a:schemeClr val="dk1"/>
                </a:solidFill>
              </a:rPr>
              <a:t>ст. 430 </a:t>
            </a:r>
            <a:r>
              <a:rPr lang="ru-RU" sz="1400" i="1" dirty="0" err="1">
                <a:solidFill>
                  <a:schemeClr val="dk1"/>
                </a:solidFill>
              </a:rPr>
              <a:t>НК</a:t>
            </a:r>
            <a:r>
              <a:rPr lang="ru-RU" sz="1400" i="1" dirty="0">
                <a:solidFill>
                  <a:schemeClr val="dk1"/>
                </a:solidFill>
              </a:rPr>
              <a:t> РФ)</a:t>
            </a:r>
          </a:p>
          <a:p>
            <a:pPr algn="ctr"/>
            <a:r>
              <a:rPr lang="ru-RU" sz="1400" b="1" dirty="0">
                <a:solidFill>
                  <a:schemeClr val="dk1"/>
                </a:solidFill>
              </a:rPr>
              <a:t>не позднее 1 июля </a:t>
            </a:r>
            <a:r>
              <a:rPr lang="ru-RU" sz="1400" i="1" dirty="0">
                <a:solidFill>
                  <a:schemeClr val="dk1"/>
                </a:solidFill>
              </a:rPr>
              <a:t>(ст. 432 </a:t>
            </a:r>
            <a:r>
              <a:rPr lang="ru-RU" sz="1400" i="1" dirty="0" err="1">
                <a:solidFill>
                  <a:schemeClr val="dk1"/>
                </a:solidFill>
              </a:rPr>
              <a:t>НК</a:t>
            </a:r>
            <a:r>
              <a:rPr lang="ru-RU" sz="1400" i="1" dirty="0">
                <a:solidFill>
                  <a:schemeClr val="dk1"/>
                </a:solidFill>
              </a:rPr>
              <a:t> РФ</a:t>
            </a:r>
            <a:r>
              <a:rPr lang="ru-RU" sz="14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05685" y="5040000"/>
            <a:ext cx="3420017" cy="71841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Плательщики НПД не уплачивают страховые взносы</a:t>
            </a:r>
          </a:p>
          <a:p>
            <a:pPr algn="ctr"/>
            <a:r>
              <a:rPr lang="ru-RU" sz="1400" i="1" dirty="0">
                <a:solidFill>
                  <a:schemeClr val="dk1"/>
                </a:solidFill>
              </a:rPr>
              <a:t>(п. 11 ст. 2 ФЗ № 422-ФЗ)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310894" y="2514651"/>
            <a:ext cx="3167020" cy="914349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30% от Фонда оплаты труда </a:t>
            </a:r>
          </a:p>
          <a:p>
            <a:pPr algn="ctr"/>
            <a:r>
              <a:rPr lang="ru-RU" sz="1400" i="1" dirty="0">
                <a:solidFill>
                  <a:schemeClr val="dk1"/>
                </a:solidFill>
              </a:rPr>
              <a:t>(ст. 420, 425 </a:t>
            </a:r>
            <a:r>
              <a:rPr lang="ru-RU" sz="1400" i="1" dirty="0" err="1">
                <a:solidFill>
                  <a:schemeClr val="dk1"/>
                </a:solidFill>
              </a:rPr>
              <a:t>НК</a:t>
            </a:r>
            <a:r>
              <a:rPr lang="ru-RU" sz="1400" i="1" dirty="0">
                <a:solidFill>
                  <a:schemeClr val="dk1"/>
                </a:solidFill>
              </a:rPr>
              <a:t> РФ)</a:t>
            </a:r>
          </a:p>
          <a:p>
            <a:pPr algn="ctr"/>
            <a:r>
              <a:rPr lang="ru-RU" sz="1400" b="1" dirty="0">
                <a:solidFill>
                  <a:schemeClr val="dk1"/>
                </a:solidFill>
              </a:rPr>
              <a:t>Пониженные тарифы</a:t>
            </a:r>
          </a:p>
          <a:p>
            <a:pPr algn="ctr"/>
            <a:r>
              <a:rPr lang="ru-RU" sz="1400" i="1" dirty="0">
                <a:solidFill>
                  <a:schemeClr val="dk1"/>
                </a:solidFill>
              </a:rPr>
              <a:t>(ст. 427 </a:t>
            </a:r>
            <a:r>
              <a:rPr lang="ru-RU" sz="1400" i="1" dirty="0" err="1">
                <a:solidFill>
                  <a:schemeClr val="dk1"/>
                </a:solidFill>
              </a:rPr>
              <a:t>НК</a:t>
            </a:r>
            <a:r>
              <a:rPr lang="ru-RU" sz="1400" i="1" dirty="0">
                <a:solidFill>
                  <a:schemeClr val="dk1"/>
                </a:solidFill>
              </a:rPr>
              <a:t> РФ)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310895" y="3531580"/>
            <a:ext cx="3196904" cy="71841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Уплата ежемесячно </a:t>
            </a:r>
          </a:p>
          <a:p>
            <a:pPr algn="ctr"/>
            <a:r>
              <a:rPr lang="ru-RU" sz="1400" b="1" dirty="0">
                <a:solidFill>
                  <a:schemeClr val="dk1"/>
                </a:solidFill>
              </a:rPr>
              <a:t>не позднее 15 числа</a:t>
            </a:r>
          </a:p>
          <a:p>
            <a:pPr algn="ctr"/>
            <a:r>
              <a:rPr lang="ru-RU" sz="1400" i="1" dirty="0">
                <a:solidFill>
                  <a:schemeClr val="dk1"/>
                </a:solidFill>
              </a:rPr>
              <a:t>(ст. 431 </a:t>
            </a:r>
            <a:r>
              <a:rPr lang="ru-RU" sz="1400" i="1" dirty="0" err="1">
                <a:solidFill>
                  <a:schemeClr val="dk1"/>
                </a:solidFill>
              </a:rPr>
              <a:t>НК</a:t>
            </a:r>
            <a:r>
              <a:rPr lang="ru-RU" sz="1400" i="1" dirty="0">
                <a:solidFill>
                  <a:schemeClr val="dk1"/>
                </a:solidFill>
              </a:rPr>
              <a:t> РФ) 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632669" y="1861544"/>
            <a:ext cx="273017" cy="1567455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375842" y="1861544"/>
            <a:ext cx="530107" cy="3571320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508081" y="1948240"/>
            <a:ext cx="397869" cy="2656351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4941447" y="1948240"/>
            <a:ext cx="369447" cy="1942549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5003022" y="1952512"/>
            <a:ext cx="307873" cy="1019313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541213" y="4479736"/>
            <a:ext cx="3786834" cy="19535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u="sng" dirty="0">
                <a:solidFill>
                  <a:schemeClr val="dk1"/>
                </a:solidFill>
              </a:rPr>
              <a:t>НОВОЕ!!!</a:t>
            </a:r>
          </a:p>
          <a:p>
            <a:pPr algn="ctr"/>
            <a:r>
              <a:rPr lang="ru-RU" b="1" dirty="0">
                <a:solidFill>
                  <a:schemeClr val="dk1"/>
                </a:solidFill>
              </a:rPr>
              <a:t>Сумма налога по патенту уменьшается на сумму уплаченных СВ </a:t>
            </a:r>
          </a:p>
          <a:p>
            <a:pPr algn="ctr"/>
            <a:r>
              <a:rPr lang="ru-RU" i="1" dirty="0">
                <a:solidFill>
                  <a:schemeClr val="dk1"/>
                </a:solidFill>
              </a:rPr>
              <a:t>(п.1.2 ст. 346.51 </a:t>
            </a:r>
            <a:r>
              <a:rPr lang="ru-RU" i="1" dirty="0" err="1">
                <a:solidFill>
                  <a:schemeClr val="dk1"/>
                </a:solidFill>
              </a:rPr>
              <a:t>НК</a:t>
            </a:r>
            <a:r>
              <a:rPr lang="ru-RU" i="1" dirty="0">
                <a:solidFill>
                  <a:schemeClr val="dk1"/>
                </a:solidFill>
              </a:rPr>
              <a:t> РФ)</a:t>
            </a:r>
          </a:p>
        </p:txBody>
      </p:sp>
    </p:spTree>
    <p:extLst>
      <p:ext uri="{BB962C8B-B14F-4D97-AF65-F5344CB8AC3E}">
        <p14:creationId xmlns:p14="http://schemas.microsoft.com/office/powerpoint/2010/main" val="11736084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6408712"/>
          </a:xfrm>
        </p:spPr>
        <p:txBody>
          <a:bodyPr>
            <a:normAutofit/>
          </a:bodyPr>
          <a:lstStyle/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1) ремонт и пошив швейных, меховых и кожаных изделий, головных уборов и изделий из текстильной галантереи, ремонт, пошив и вязание трикотажных изделий;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2) ремонт, чистка, окраска и пошив обуви;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3) парикмахерские и косметические услуги;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4) химическая чистка, крашение и услуги прачечных;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5) изготовление и ремонт металлической галантереи, ключей, номерных знаков, указателей улиц;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6) ремонт и техническое обслуживание бытовой радиоэлектронной аппаратуры, бытовых машин и бытовых приборов, часов, ремонт и изготовление металлоизделий;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7) ремонт мебели;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8) услуги фотоателье, фото- и кинолабораторий;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9) техническое обслуживание и ремонт автотранспортных 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мототранспортных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средств, машин и оборудования;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10) оказание автотранспортных услуг по перевозке грузов автомобильным транспортом;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11) оказание автотранспортных услуг по перевозке пассажиров автомобильным транспортом, за исключением деятельности такси;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12) ремонт жилья и других построек;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13) услуги по производству монтажных, электромонтажных, санитарно-технических и сварочных работ;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14) услуги по остеклению балконов и лоджий, нарезке стекла и зеркал, художественной обработке стекла;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15) услуги по обучению населения на курсах и по репетиторству;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16) услуги по присмотру и уходу за детьми и больными;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17) услуги по приему стеклопосуды и вторичного сырья, за исключением металлолома;</a:t>
            </a:r>
          </a:p>
          <a:p>
            <a:pPr marL="604337" indent="-28575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18) ветеринарные услуги;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7216" y="67786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может применяться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25.10.2012 №396-</a:t>
            </a:r>
            <a:r>
              <a:rPr lang="ru-RU" sz="1400" dirty="0" err="1" smtClean="0"/>
              <a:t>ЗО</a:t>
            </a:r>
            <a:r>
              <a:rPr lang="ru-RU" sz="1400" dirty="0" smtClean="0"/>
              <a:t> ( </a:t>
            </a:r>
            <a:r>
              <a:rPr lang="ru-RU" sz="1400" dirty="0"/>
              <a:t>в редакции  </a:t>
            </a:r>
            <a:r>
              <a:rPr lang="ru-RU" sz="1400" dirty="0">
                <a:hlinkClick r:id="rId2"/>
              </a:rPr>
              <a:t>Закона Челябинской области от 28.11.2019 N 41-</a:t>
            </a:r>
            <a:r>
              <a:rPr lang="ru-RU" sz="1400" dirty="0" err="1">
                <a:hlinkClick r:id="rId2"/>
              </a:rPr>
              <a:t>ЗО</a:t>
            </a:r>
            <a:r>
              <a:rPr lang="ru-RU" sz="1400" dirty="0"/>
              <a:t>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1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832648"/>
          </a:xfrm>
        </p:spPr>
        <p:txBody>
          <a:bodyPr>
            <a:normAutofit fontScale="92500" lnSpcReduction="10000"/>
          </a:bodyPr>
          <a:lstStyle/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19) сдача в аренду (наем) жилых помещений, садовых домов, принадлежащих индивидуальному предпринимателю на праве собственности;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20) изготовление изделий народных художественных промыслов;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21) прочие услуги производственного характера (изготовление валяной обуви; изготовление сельскохозяйственного инвентаря из материала заказчика; граверные работы по металлу, стеклу, фарфору, дереву, керамике; ремонт игрушек; ремонт туристского снаряжения и инвентаря; услуги по вспашке огородов и распиловке дров; услуги по ремонту и изготовлению очковой оптики; переплетные, брошюровочные, окантовочные, картонажные работы; зарядка газовых баллончиков для сифонов, замена элементов питания в электронных часах и других приборах);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22) производство и реставрация ковров и ковровых изделий;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23) ремонт ювелирных изделий, бижутерии;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24) чеканка и гравировка ювелирных изделий;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25) монофоническая и стереофоническая запись речи, пения, инструментального исполнения заказчика на магнитную ленту, компакт-диск, перезапись музыкальных и литературных произведений на магнитную ленту, компакт-диск;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26) услуги по уборке жилых помещений и ведению домашнего хозяйства;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27) услуги по оформлению интерьера жилого помещения и услуги художественного оформления;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28) проведение занятий по физической культуре и спорту;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29) услуги носильщиков на железнодорожных вокзалах, автовокзалах, аэровокзалах, в аэропортах, морских, речных портах;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30) услуги платных туалетов;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31) услуги поваров по изготовлению блюд на дому;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32) оказание услуг по перевозке пассажиров водным транспортом;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33) оказание услуг по перевозке грузов водным транспортом;</a:t>
            </a:r>
          </a:p>
          <a:p>
            <a:pPr marL="604337" indent="-28575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34) услуги, связанные со сбытом сельскохозяйственной продукции (хранение, сортировка, сушка, мойка, расфасовка, упаковка и транспортировка);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7216" y="0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может применяться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25.10.2012 №396-</a:t>
            </a:r>
            <a:r>
              <a:rPr lang="ru-RU" sz="1400" dirty="0" err="1" smtClean="0"/>
              <a:t>ЗО</a:t>
            </a:r>
            <a:r>
              <a:rPr lang="ru-RU" sz="1400" dirty="0"/>
              <a:t> ( в редакции  </a:t>
            </a:r>
            <a:r>
              <a:rPr lang="ru-RU" sz="1400" dirty="0">
                <a:hlinkClick r:id="rId2"/>
              </a:rPr>
              <a:t>Закона Челябинской области от 28.11.2019 N 41-</a:t>
            </a:r>
            <a:r>
              <a:rPr lang="ru-RU" sz="1400" dirty="0" err="1">
                <a:hlinkClick r:id="rId2"/>
              </a:rPr>
              <a:t>ЗО</a:t>
            </a:r>
            <a:r>
              <a:rPr lang="ru-RU" sz="140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58" t="49506" r="34494" b="39268"/>
          <a:stretch/>
        </p:blipFill>
        <p:spPr bwMode="auto">
          <a:xfrm>
            <a:off x="8244408" y="25354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36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71425"/>
          </a:xfrm>
        </p:spPr>
        <p:txBody>
          <a:bodyPr>
            <a:normAutofit fontScale="85000" lnSpcReduction="20000"/>
          </a:bodyPr>
          <a:lstStyle/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35) услуги, связанные с обслуживанием сельскохозяйственного производства (механизированные, агрохимические, мелиоративные, транспортные работы);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36) услуги по зеленому хозяйству и декоративному цветоводству;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37) ведение охотничьего хозяйства и осуществление охоты;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38) занятие медицинской деятельностью или фармацевтической деятельностью лицом, имеющим лицензию на указанные виды деятельности, за исключением реализации лекарственных препаратов, подлежащих обязательной маркировке средствами идентификации, в том числе контрольными (идентификационными) знаками в соответствии с Федеральным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законом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от 12 апреля 2010 года N 61-ФЗ "Об обращении лекарственных средств";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39) осуществление частной детективной деятельности лицом, имеющим лицензию;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40) услуги по прокату;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41) экскурсионные услуги;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42) обрядовые услуги;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43) ритуальные услуги, за исключением услуг по изготовлению траурных венков, искусственных цветов, гирлянд, услуг по изготовлению оград, памятников, венков из металла;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44) услуги уличных патрулей, охранников, сторожей и вахтеров;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45) розничная торговля, осуществляемая через объекты стационарной торговой сети с площадью торгового зала не более 50 квадратных метров по каждому объекту организации торговли;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46) розничная торговля, осуществляемая через объекты стационарной торговой сети, не имеющие торговых залов, а также через объекты нестационарной торговой сети;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47) услуги общественного питания, оказываемые через объекты организации общественного питания, не имеющие зала обслуживания посетителей;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48) услуги общественного питания, оказываемые через объекты организации общественного питания с площадью зала обслуживания посетителей не более 50 квадратных метров по каждому объекту организации общественного питания, за исключением услуг питания столовых;</a:t>
            </a:r>
          </a:p>
          <a:p>
            <a:pPr marL="604337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49) услуги питания столовых с площадью зала обслуживания посетителей не более 50 квадратных метров по каждому объекту организации общественного питания;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3970" y="0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может применяться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25.10.2012 №396-</a:t>
            </a:r>
            <a:r>
              <a:rPr lang="ru-RU" sz="1400" dirty="0" err="1" smtClean="0"/>
              <a:t>ЗО</a:t>
            </a:r>
            <a:r>
              <a:rPr lang="ru-RU" sz="1400" dirty="0"/>
              <a:t> ( в редакции  </a:t>
            </a:r>
            <a:r>
              <a:rPr lang="ru-RU" sz="1400" dirty="0">
                <a:hlinkClick r:id="rId3"/>
              </a:rPr>
              <a:t>Закона Челябинской области от 28.11.2019 N 41-</a:t>
            </a:r>
            <a:r>
              <a:rPr lang="ru-RU" sz="1400" dirty="0" err="1">
                <a:hlinkClick r:id="rId3"/>
              </a:rPr>
              <a:t>ЗО</a:t>
            </a:r>
            <a:r>
              <a:rPr lang="ru-RU" sz="140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4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75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50) сдача в аренду (наем) нежилых помещений, земельных участков, принадлежащих индивидуальному предпринимателю на праве собственности;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51) услуги по изготовлению траурных венков, искусственных цветов, гирлянд, услуги по изготовлению памятников, оград, венков из металла;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52) услуги по переработке сельскохозяйственных продуктов и даров леса, в том числе по переработке картофеля, переработке давальческой мытой шерсти на трикотажную пряжу, выделке шкур животных, расчесу шерсти, стрижке домашних животных;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53) издание (включая интерактивное) каталогов, фотографий, эстампов и открыток, иллюстрированных, поздравительных почтовых карточек, форм и бланков, плакатов, художественных репродукций, рекламной продукции, прочей печатной продукции, интерактивных статистических отчетов и прочей подобной информации, изготовление и печатание визитных карточек и пригласительных билетов на семейные торжества;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54) изготовление и копчение колбас;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55) деятельность такси;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56) оказание услуг по забою, транспортировке, перегонке, выпасу скота;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57) производство кожи и изделий из кожи;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58) сбор и заготовка пищевых лесных ресурсов,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недревесных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лесных ресурсов и лекарственных растений;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59) сушка, переработка и консервирование фруктов и овощей;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60) производство молочной продукции;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61) производство плодово-ягодных посадочных материалов, выращивание рассады овощных культур и семян трав;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62) производство хлебобулочных и мучных кондитерских изделий;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63) товарное и спортивное рыболовство и рыбоводство;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64) лесоводство и прочая лесохозяйственная деятельность;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65) деятельность по письменному и устному переводу;</a:t>
            </a: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61487" indent="-34290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7216" y="-53067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может применяться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25.10.2012 №</a:t>
            </a:r>
            <a:r>
              <a:rPr lang="ru-RU" sz="1400" dirty="0"/>
              <a:t>396-</a:t>
            </a:r>
            <a:r>
              <a:rPr lang="ru-RU" sz="1400" dirty="0" err="1"/>
              <a:t>ЗО</a:t>
            </a:r>
            <a:r>
              <a:rPr lang="ru-RU" sz="1400" dirty="0"/>
              <a:t> ( в редакции  </a:t>
            </a:r>
            <a:r>
              <a:rPr lang="ru-RU" sz="1400" dirty="0">
                <a:hlinkClick r:id="rId2"/>
              </a:rPr>
              <a:t>Закона Челябинской области от 28.11.2019 N 41-</a:t>
            </a:r>
            <a:r>
              <a:rPr lang="ru-RU" sz="1400" dirty="0" err="1">
                <a:hlinkClick r:id="rId2"/>
              </a:rPr>
              <a:t>ЗО</a:t>
            </a:r>
            <a:r>
              <a:rPr lang="ru-RU" sz="140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9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7315744" cy="5383393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66) деятельность по уходу за престарелыми и инвалидами;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67) сбор, обработка и утилизация отходов, а также обработка вторичного сырья;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68) резка, обработка и отделка камня для памятников;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69) оказание услуг (выполнение работ) по разработке программ для ЭВМ и баз данных (программных средств и информационных продуктов вычислительной техники), их адаптации и модификации;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70) ремонт компьютеров и коммуникационного оборудования.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Видов предпринимательской деятельности, относящихся к бытовым услугам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71) изготовление мебели по индивидуальному заказу населения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72) деятельность бань, душевых 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саун;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73) деятельность соляриев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74) деятельность по благоустройству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ландшафта;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75) услуги копировально-множительные по индивидуальному заказу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населения;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76) дезинфекция, дезинсекция, дератизация зданий, промышленного оборудования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77) деятельность по фотокопированию и подготовке документов и прочая специализированная вспомогательная деятельность по обеспечению деятельности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офиса;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78) деятельность зрелищно-развлекательная, в том числе услуги по проведению фейерверков, световых и звуковых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представлений;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79) услуги в области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растениеводства;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80) производство масел 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жиров;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81) производство муки из зерновых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культур;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61487" indent="-34290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604337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5787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2500" b="0" dirty="0"/>
          </a:p>
          <a:p>
            <a:pPr marL="604337" indent="-285750">
              <a:buFontTx/>
              <a:buChar char="-"/>
            </a:pPr>
            <a:endParaRPr lang="ru-RU" sz="1100" b="0" dirty="0"/>
          </a:p>
          <a:p>
            <a:pPr marL="604337" indent="-285750">
              <a:buFontTx/>
              <a:buChar char="-"/>
            </a:pPr>
            <a:endParaRPr lang="ru-RU" sz="12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pPr marL="604337" indent="-285750">
              <a:buFontTx/>
              <a:buChar char="-"/>
            </a:pPr>
            <a:endParaRPr lang="ru-RU" sz="1400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829" y="213041"/>
            <a:ext cx="7404252" cy="83969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может применяться ПСН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Закон ЧО от 25.10.2012 №396-</a:t>
            </a:r>
            <a:r>
              <a:rPr lang="ru-RU" sz="1400" dirty="0" err="1" smtClean="0"/>
              <a:t>ЗО</a:t>
            </a:r>
            <a:r>
              <a:rPr lang="ru-RU" sz="1400" dirty="0"/>
              <a:t> ( в редакции  </a:t>
            </a:r>
            <a:r>
              <a:rPr lang="ru-RU" sz="1400" dirty="0">
                <a:hlinkClick r:id="rId2"/>
              </a:rPr>
              <a:t>Закона Челябинской области от 28.11.2019 N 41-</a:t>
            </a:r>
            <a:r>
              <a:rPr lang="ru-RU" sz="1400" dirty="0" err="1">
                <a:hlinkClick r:id="rId2"/>
              </a:rPr>
              <a:t>ЗО</a:t>
            </a:r>
            <a:r>
              <a:rPr lang="ru-RU" sz="1400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34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052736"/>
            <a:ext cx="7776864" cy="53833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82) производство крупы и гранул из зерновых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культур: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83) производство деревянной тары; изготовление изделий из дерева, пробки, соломки и материалов для плетения, корзиночных и плетеных изделий по индивидуальному заказу населения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84) услуги по ковке, прессованию, объемной и листовой штамповке и профилированию листового металла; обработка металлов и нанесение покрытий на металлы; обработка металлических изделий механическая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85) изготовление ювелирных изделий и аналогичных изделий по индивидуальному заказу населения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86) изготовление бижутерии и подобных товаров по индивидуальному заказу населения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87) разработка строительных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проектов;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88) деятельность специализированная в области дизайна, за исключением услуг по оформлению интерьера жилого помещения и услуг художественного оформления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89) аренда и лизинг сельскохозяйственных машин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оборудования;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90) аренда и лизинг офисных машин и оборудования, включая вычислительную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технику;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91) подметание улиц и уборка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снега;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92) заточка пил, чертежных и других инструментов, ножей, ножниц, бритв, коньков и т.п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93) деятельность салонов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татуажа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пирсинга;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94) услуги по стирке и глажению белья на дому 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заказчика;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95) услуги по ремонту и изготовлению гончарных изделий по индивидуальному заказу населения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9055" y="67786"/>
            <a:ext cx="7337192" cy="110580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по которым может применяться ПСН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ЧО от 25.10.2012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396-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/>
              <a:t>( в редакции  </a:t>
            </a:r>
            <a:r>
              <a:rPr lang="ru-RU" sz="1400" dirty="0">
                <a:hlinkClick r:id="rId2"/>
              </a:rPr>
              <a:t>Закона Челябинской области от 28.11.2019 N 41-</a:t>
            </a:r>
            <a:r>
              <a:rPr lang="ru-RU" sz="1400" dirty="0" err="1">
                <a:hlinkClick r:id="rId2"/>
              </a:rPr>
              <a:t>ЗО</a:t>
            </a:r>
            <a:r>
              <a:rPr lang="ru-RU" sz="1400" dirty="0"/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8458" t="49506" r="34494" b="39268"/>
          <a:stretch/>
        </p:blipFill>
        <p:spPr bwMode="auto">
          <a:xfrm>
            <a:off x="8244408" y="188640"/>
            <a:ext cx="899593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n">
      <a:majorFont>
        <a:latin typeface="DIN Pro Medium"/>
        <a:ea typeface=""/>
        <a:cs typeface=""/>
      </a:majorFont>
      <a:minorFont>
        <a:latin typeface="DIN Pr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13874</TotalTime>
  <Words>5636</Words>
  <Application>Microsoft Office PowerPoint</Application>
  <PresentationFormat>Экран (4:3)</PresentationFormat>
  <Paragraphs>1126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Present_FNS2012_A4</vt:lpstr>
      <vt:lpstr>Сроки подачи заявлений о переходе на иную систему налогообложения</vt:lpstr>
      <vt:lpstr>Совмещение налоговых режимов    </vt:lpstr>
      <vt:lpstr>Патентная система налогообложения  глава 26.5 НК РФ </vt:lpstr>
      <vt:lpstr>Виды деятельности, по которым может применяться ПСН  Закон ЧО от 25.10.2012 №396-ЗО ( в редакции  Закона Челябинской области от 28.11.2019 N 41-ЗО) </vt:lpstr>
      <vt:lpstr>Виды деятельности, по которым может применяться ПСН  Закон ЧО от 25.10.2012 №396-ЗО ( в редакции  Закона Челябинской области от 28.11.2019 N 41-ЗО)</vt:lpstr>
      <vt:lpstr>Виды деятельности, по которым может применяться ПСН  Закон ЧО от 25.10.2012 №396-ЗО ( в редакции  Закона Челябинской области от 28.11.2019 N 41-ЗО)</vt:lpstr>
      <vt:lpstr>Виды деятельности, по которым может применяться ПСН  Закон ЧО от 25.10.2012 №396-ЗО ( в редакции  Закона Челябинской области от 28.11.2019 N 41-ЗО)</vt:lpstr>
      <vt:lpstr>Виды деятельности, по которым может применяться ПСН  Закон ЧО от 25.10.2012 №396-ЗО ( в редакции  Закона Челябинской области от 28.11.2019 N 41-ЗО)</vt:lpstr>
      <vt:lpstr>Виды деятельности, по которым может применяться ПСН  Закон ЧО от 25.10.2012 №396-ЗО ( в редакции  Закона Челябинской области от 28.11.2019 N 41-ЗО)</vt:lpstr>
      <vt:lpstr>Основные изменения, внесенные в главу 26.5 НК РФ Федеральным законом №373-ФЗ от 23.11.2020 </vt:lpstr>
      <vt:lpstr>Федеральным законом №373-ФЗ от 23.11.2020 добавлены новые виды деятельности, по которым с 01.01.2021 может применяться ПСН</vt:lpstr>
      <vt:lpstr>С 01.01.2021 ПСН  не применяется по следующим  видам деятельности (п. 6 СТ. 346.43 НК РФ):  </vt:lpstr>
      <vt:lpstr>Не относится к розничной торговле в целях применения ПСН:  (п.3 ст.346.43 НК РФ)</vt:lpstr>
      <vt:lpstr>На 1 квартал 2021 года предусмотрен переходный период, в рамках которого, плательщики, применяющие ЕНВД в 4 квартале 2020, могут применять ПСН с 01.01.2021 до 31.03.2021 по следующим  видам деятельности:  (статья 3 Закона 373-ФЗ от 23.11.2020) </vt:lpstr>
      <vt:lpstr> РАСЧЕТ стоимости патента на  1 квартал  2021 года на единицу физического показателя </vt:lpstr>
      <vt:lpstr>Виды деятельности, по которым применяется ставка налога 0% по ПСН  Закон ЧО от 28.01.2015 №101-ЗО</vt:lpstr>
      <vt:lpstr>Виды деятельности, по которым применяется ставка налога 0% по ПСН  Закон ЧО от 28.01.2015 №101-ЗО</vt:lpstr>
      <vt:lpstr>Виды деятельности, по которым применяется ставка налога 0% по ПСН  Закон ЧО от 28.01.2015 №101-ЗО</vt:lpstr>
      <vt:lpstr>Виды деятельности, по которым применяется ставка налога 0% по ПСН  Закон ЧО от 28.01.2015 №101-ЗО</vt:lpstr>
      <vt:lpstr>Виды деятельности, по которым применяется ставка налога 0% по ПСН  Закон ЧО от 28.01.2015 №101-ЗО</vt:lpstr>
      <vt:lpstr>Виды деятельности, по которым применяется ставка налога 0% по ПСН  Закон ЧО от 28.01.2015 №101-ЗО</vt:lpstr>
      <vt:lpstr>Упрощенная система налогообложения  глава 26.2 НК РФ</vt:lpstr>
      <vt:lpstr>Не вправе применять УСН: п.3 ст.346.12 НК РФ</vt:lpstr>
      <vt:lpstr>Налоговые ставки по УСН ст.346.20 НК РФ, Закон ЧО от 25.12.2015 №277-ЗО, от 28.01.2015 №101-ЗО</vt:lpstr>
      <vt:lpstr>Виды деятельности, по которым применяется ставка налога  3% по УСН при объекте налогообложения «Доходы» Закон ЧО от 25.12.2015 №277-ЗО</vt:lpstr>
      <vt:lpstr>Виды деятельности, по которым применяется ставка налога 7% по УСН при объекте налогообложения «Доходы-Расходы» Закон ЧО от 25.12.2015 №277-ЗО</vt:lpstr>
      <vt:lpstr>Виды деятельности, по которым применяется ставка налога 0% по УСН (Закон ЧО от 28.01.2015 №101-ЗО)  </vt:lpstr>
      <vt:lpstr>Виды деятельности, по которым применяется ставка налога 0% по УСН (Закон ЧО от 28.01.2015 №101-ЗО) </vt:lpstr>
      <vt:lpstr>Виды деятельности, по которым применяется ставка налога 0% по УСН  (Закон ЧО от 28.01.2015 №101-ЗО)</vt:lpstr>
      <vt:lpstr>Единый сельскохозяйственный налог   глава 26.1 НК РФ </vt:lpstr>
      <vt:lpstr>Налог на профессиональный доход  Закон от 27.11.2018 N 422-ФЗ</vt:lpstr>
      <vt:lpstr>Не вправе применять налог на профессиональный доход: статья 4 Закона от 27.11.2018 N 422-ФЗ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Расшкол2012</dc:title>
  <dc:creator>С.В. Вилкин</dc:creator>
  <cp:lastModifiedBy>Ольга Дмитриевна Журавлева</cp:lastModifiedBy>
  <cp:revision>1952</cp:revision>
  <cp:lastPrinted>2020-12-04T04:00:08Z</cp:lastPrinted>
  <dcterms:created xsi:type="dcterms:W3CDTF">2013-02-14T12:24:50Z</dcterms:created>
  <dcterms:modified xsi:type="dcterms:W3CDTF">2020-12-16T09:22:42Z</dcterms:modified>
</cp:coreProperties>
</file>