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61" r:id="rId3"/>
  </p:sldIdLst>
  <p:sldSz cx="7561263" cy="10440988"/>
  <p:notesSz cx="6858000" cy="9144000"/>
  <p:defaultTextStyle>
    <a:defPPr>
      <a:defRPr lang="ru-RU"/>
    </a:defPPr>
    <a:lvl1pPr marL="0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3776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7552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81328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75104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68880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62656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56432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50208" algn="l" defTabSz="98755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9797"/>
    <a:srgbClr val="FB6137"/>
    <a:srgbClr val="F599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670" y="18"/>
      </p:cViewPr>
      <p:guideLst>
        <p:guide orient="horz" pos="328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ГОРОД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8660224123143017"/>
          <c:y val="5.5308254865913252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047606443222222"/>
          <c:y val="0.17146025613507906"/>
          <c:w val="0.68725089263827044"/>
          <c:h val="0.642644320949634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5984798006663112"/>
                  <c:y val="2.45280181155622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48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9864581875192497"/>
                  <c:y val="-8.65756417827266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r>
                      <a:rPr lang="en-US" dirty="0" smtClean="0"/>
                      <a:t>8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023376914247332E-2"/>
                  <c:y val="-6.577178324089137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</a:t>
                    </a:r>
                    <a:r>
                      <a:rPr lang="en-US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в отличном и хорошем состоянии</c:v>
                </c:pt>
                <c:pt idx="1">
                  <c:v>в удовлетворительном состоянии</c:v>
                </c:pt>
                <c:pt idx="2">
                  <c:v>в плохом и очень плохом состоянии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48.5</c:v>
                </c:pt>
                <c:pt idx="1">
                  <c:v>48.8</c:v>
                </c:pt>
                <c:pt idx="2">
                  <c:v>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6.1835315999157682E-2"/>
          <c:y val="0.79048054028961157"/>
          <c:w val="0.9381646840008423"/>
          <c:h val="0.1992211937115213"/>
        </c:manualLayout>
      </c:layout>
      <c:overlay val="0"/>
      <c:txPr>
        <a:bodyPr/>
        <a:lstStyle/>
        <a:p>
          <a:pPr>
            <a:defRPr sz="16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i="1">
                <a:latin typeface="Times New Roman" pitchFamily="18" charset="0"/>
                <a:cs typeface="Times New Roman" pitchFamily="18" charset="0"/>
              </a:defRPr>
            </a:pPr>
            <a:r>
              <a:rPr lang="ru-RU" sz="1400" dirty="0" smtClean="0"/>
              <a:t>СЕЛО</a:t>
            </a:r>
            <a:endParaRPr lang="ru-RU" sz="1400" dirty="0"/>
          </a:p>
        </c:rich>
      </c:tx>
      <c:layout>
        <c:manualLayout>
          <c:xMode val="edge"/>
          <c:yMode val="edge"/>
          <c:x val="0.4020167707358715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828454790944031E-2"/>
          <c:y val="0.12419631179731004"/>
          <c:w val="0.85599285106216738"/>
          <c:h val="0.845831232427166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село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9702865888369395"/>
                  <c:y val="9.499146112713126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en-US" dirty="0" smtClean="0"/>
                      <a:t>8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293277800150893"/>
                  <c:y val="-0.2257995277956643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53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490532010820599E-2"/>
                  <c:y val="8.7242290539145005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8,</a:t>
                    </a:r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38.200000000000003</c:v>
                </c:pt>
                <c:pt idx="1">
                  <c:v>53.7</c:v>
                </c:pt>
                <c:pt idx="2">
                  <c:v>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15AA5-F243-4304-AE4D-6D6CF3DD34A7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0293B-A26D-46FB-8C3D-6C76E80C6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6237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5E5CE-D4E4-4711-8ED2-9561D57DD620}" type="datetimeFigureOut">
              <a:rPr lang="ru-RU" smtClean="0"/>
              <a:pPr/>
              <a:t>08.09.2020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87575" y="685800"/>
            <a:ext cx="2482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57CC1-61EE-4E6F-B416-F093E33D95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7214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875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3776" algn="l" defTabSz="9875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87552" algn="l" defTabSz="9875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81328" algn="l" defTabSz="9875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75104" algn="l" defTabSz="9875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68880" algn="l" defTabSz="9875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62656" algn="l" defTabSz="9875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56432" algn="l" defTabSz="9875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50208" algn="l" defTabSz="9875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87575" y="685800"/>
            <a:ext cx="24828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57CC1-61EE-4E6F-B416-F093E33D958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87575" y="685800"/>
            <a:ext cx="24828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57CC1-61EE-4E6F-B416-F093E33D958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243476"/>
            <a:ext cx="6427074" cy="223804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5916560"/>
            <a:ext cx="5292884" cy="26682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1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2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6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5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755B-92EC-4F2D-989F-063ADDDE0A01}" type="datetime1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 результатам Комплексного наблюдения условий жизни, проведенного на территории Челябинской области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2A2C-0729-46F8-A0A2-CAE4593F4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F202-9D2B-4636-97D1-804BEC285DE9}" type="datetime1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 результатам Комплексного наблюдения условий жизни, проведенного на территории Челябинской области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2A2C-0729-46F8-A0A2-CAE4593F4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558304"/>
            <a:ext cx="1275964" cy="1187662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558304"/>
            <a:ext cx="3701869" cy="1187662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2176-329A-414C-A456-A300332D0859}" type="datetime1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 результатам Комплексного наблюдения условий жизни, проведенного на территории Челябинской области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2A2C-0729-46F8-A0A2-CAE4593F4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ECD0-F3CC-4DAD-835B-CD9DB321ACB0}" type="datetime1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 результатам Комплексного наблюдения условий жизни, проведенного на территории Челябинской области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2A2C-0729-46F8-A0A2-CAE4593F4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709302"/>
            <a:ext cx="6427074" cy="2073696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425338"/>
            <a:ext cx="6427074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377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755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13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75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688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626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564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5020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8FA2-1DEB-4682-BEFB-8B68ED883482}" type="datetime1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 результатам Комплексного наблюдения условий жизни, проведенного на территории Челябинской области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2A2C-0729-46F8-A0A2-CAE4593F4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3548" y="3248308"/>
            <a:ext cx="2488916" cy="918662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98485" y="3248308"/>
            <a:ext cx="2488916" cy="918662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097E-22AA-4366-9652-4A4DEF76C2FD}" type="datetime1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 результатам Комплексного наблюдения условий жизни, проведенного на территории Челябинской области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2A2C-0729-46F8-A0A2-CAE4593F4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18124"/>
            <a:ext cx="6805137" cy="17401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37138"/>
            <a:ext cx="3340871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76" indent="0">
              <a:buNone/>
              <a:defRPr sz="2200" b="1"/>
            </a:lvl2pPr>
            <a:lvl3pPr marL="987552" indent="0">
              <a:buNone/>
              <a:defRPr sz="1900" b="1"/>
            </a:lvl3pPr>
            <a:lvl4pPr marL="1481328" indent="0">
              <a:buNone/>
              <a:defRPr sz="1700" b="1"/>
            </a:lvl4pPr>
            <a:lvl5pPr marL="1975104" indent="0">
              <a:buNone/>
              <a:defRPr sz="1700" b="1"/>
            </a:lvl5pPr>
            <a:lvl6pPr marL="2468880" indent="0">
              <a:buNone/>
              <a:defRPr sz="1700" b="1"/>
            </a:lvl6pPr>
            <a:lvl7pPr marL="2962656" indent="0">
              <a:buNone/>
              <a:defRPr sz="1700" b="1"/>
            </a:lvl7pPr>
            <a:lvl8pPr marL="3456432" indent="0">
              <a:buNone/>
              <a:defRPr sz="1700" b="1"/>
            </a:lvl8pPr>
            <a:lvl9pPr marL="3950208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4" y="3311146"/>
            <a:ext cx="3340871" cy="601565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8" y="2337138"/>
            <a:ext cx="3342183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76" indent="0">
              <a:buNone/>
              <a:defRPr sz="2200" b="1"/>
            </a:lvl2pPr>
            <a:lvl3pPr marL="987552" indent="0">
              <a:buNone/>
              <a:defRPr sz="1900" b="1"/>
            </a:lvl3pPr>
            <a:lvl4pPr marL="1481328" indent="0">
              <a:buNone/>
              <a:defRPr sz="1700" b="1"/>
            </a:lvl4pPr>
            <a:lvl5pPr marL="1975104" indent="0">
              <a:buNone/>
              <a:defRPr sz="1700" b="1"/>
            </a:lvl5pPr>
            <a:lvl6pPr marL="2468880" indent="0">
              <a:buNone/>
              <a:defRPr sz="1700" b="1"/>
            </a:lvl6pPr>
            <a:lvl7pPr marL="2962656" indent="0">
              <a:buNone/>
              <a:defRPr sz="1700" b="1"/>
            </a:lvl7pPr>
            <a:lvl8pPr marL="3456432" indent="0">
              <a:buNone/>
              <a:defRPr sz="1700" b="1"/>
            </a:lvl8pPr>
            <a:lvl9pPr marL="3950208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8" y="3311146"/>
            <a:ext cx="3342183" cy="601565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196F-89F0-49FE-A4FE-3B4DE79E3C63}" type="datetime1">
              <a:rPr lang="ru-RU" smtClean="0"/>
              <a:pPr/>
              <a:t>08.09.2020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 результатам Комплексного наблюдения условий жизни, проведенного на территории Челябинской области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2A2C-0729-46F8-A0A2-CAE4593F4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94FE-D09A-4AB4-8B18-1600CD50B471}" type="datetime1">
              <a:rPr lang="ru-RU" smtClean="0"/>
              <a:pPr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 результатам Комплексного наблюдения условий жизни, проведенного на территории Челябинской области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2A2C-0729-46F8-A0A2-CAE4593F4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087D-13E3-4EFF-8AF0-388C8BDEA615}" type="datetime1">
              <a:rPr lang="ru-RU" smtClean="0"/>
              <a:pPr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 результатам Комплексного наблюдения условий жизни, проведенного на территории Челябинской области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2A2C-0729-46F8-A0A2-CAE4593F4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15707"/>
            <a:ext cx="2487604" cy="1769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5" y="415708"/>
            <a:ext cx="4226957" cy="8911094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184875"/>
            <a:ext cx="2487604" cy="7141927"/>
          </a:xfrm>
        </p:spPr>
        <p:txBody>
          <a:bodyPr/>
          <a:lstStyle>
            <a:lvl1pPr marL="0" indent="0">
              <a:buNone/>
              <a:defRPr sz="1500"/>
            </a:lvl1pPr>
            <a:lvl2pPr marL="493776" indent="0">
              <a:buNone/>
              <a:defRPr sz="1300"/>
            </a:lvl2pPr>
            <a:lvl3pPr marL="987552" indent="0">
              <a:buNone/>
              <a:defRPr sz="1100"/>
            </a:lvl3pPr>
            <a:lvl4pPr marL="1481328" indent="0">
              <a:buNone/>
              <a:defRPr sz="1000"/>
            </a:lvl4pPr>
            <a:lvl5pPr marL="1975104" indent="0">
              <a:buNone/>
              <a:defRPr sz="1000"/>
            </a:lvl5pPr>
            <a:lvl6pPr marL="2468880" indent="0">
              <a:buNone/>
              <a:defRPr sz="1000"/>
            </a:lvl6pPr>
            <a:lvl7pPr marL="2962656" indent="0">
              <a:buNone/>
              <a:defRPr sz="1000"/>
            </a:lvl7pPr>
            <a:lvl8pPr marL="3456432" indent="0">
              <a:buNone/>
              <a:defRPr sz="1000"/>
            </a:lvl8pPr>
            <a:lvl9pPr marL="395020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C950-B806-4874-BF13-A583CBBF9A82}" type="datetime1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 результатам Комплексного наблюдения условий жизни, проведенного на территории Челябинской области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2A2C-0729-46F8-A0A2-CAE4593F4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308693"/>
            <a:ext cx="4536758" cy="86283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32921"/>
            <a:ext cx="4536758" cy="6264593"/>
          </a:xfrm>
        </p:spPr>
        <p:txBody>
          <a:bodyPr/>
          <a:lstStyle>
            <a:lvl1pPr marL="0" indent="0">
              <a:buNone/>
              <a:defRPr sz="3500"/>
            </a:lvl1pPr>
            <a:lvl2pPr marL="493776" indent="0">
              <a:buNone/>
              <a:defRPr sz="3000"/>
            </a:lvl2pPr>
            <a:lvl3pPr marL="987552" indent="0">
              <a:buNone/>
              <a:defRPr sz="2600"/>
            </a:lvl3pPr>
            <a:lvl4pPr marL="1481328" indent="0">
              <a:buNone/>
              <a:defRPr sz="2200"/>
            </a:lvl4pPr>
            <a:lvl5pPr marL="1975104" indent="0">
              <a:buNone/>
              <a:defRPr sz="2200"/>
            </a:lvl5pPr>
            <a:lvl6pPr marL="2468880" indent="0">
              <a:buNone/>
              <a:defRPr sz="2200"/>
            </a:lvl6pPr>
            <a:lvl7pPr marL="2962656" indent="0">
              <a:buNone/>
              <a:defRPr sz="2200"/>
            </a:lvl7pPr>
            <a:lvl8pPr marL="3456432" indent="0">
              <a:buNone/>
              <a:defRPr sz="2200"/>
            </a:lvl8pPr>
            <a:lvl9pPr marL="3950208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171525"/>
            <a:ext cx="4536758" cy="1225365"/>
          </a:xfrm>
        </p:spPr>
        <p:txBody>
          <a:bodyPr/>
          <a:lstStyle>
            <a:lvl1pPr marL="0" indent="0">
              <a:buNone/>
              <a:defRPr sz="1500"/>
            </a:lvl1pPr>
            <a:lvl2pPr marL="493776" indent="0">
              <a:buNone/>
              <a:defRPr sz="1300"/>
            </a:lvl2pPr>
            <a:lvl3pPr marL="987552" indent="0">
              <a:buNone/>
              <a:defRPr sz="1100"/>
            </a:lvl3pPr>
            <a:lvl4pPr marL="1481328" indent="0">
              <a:buNone/>
              <a:defRPr sz="1000"/>
            </a:lvl4pPr>
            <a:lvl5pPr marL="1975104" indent="0">
              <a:buNone/>
              <a:defRPr sz="1000"/>
            </a:lvl5pPr>
            <a:lvl6pPr marL="2468880" indent="0">
              <a:buNone/>
              <a:defRPr sz="1000"/>
            </a:lvl6pPr>
            <a:lvl7pPr marL="2962656" indent="0">
              <a:buNone/>
              <a:defRPr sz="1000"/>
            </a:lvl7pPr>
            <a:lvl8pPr marL="3456432" indent="0">
              <a:buNone/>
              <a:defRPr sz="1000"/>
            </a:lvl8pPr>
            <a:lvl9pPr marL="395020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8D3D-F419-400A-9CF9-E00AE5E422CB}" type="datetime1">
              <a:rPr lang="ru-RU" smtClean="0"/>
              <a:pPr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По результатам Комплексного наблюдения условий жизни, проведенного на территории Челябинской области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2A2C-0729-46F8-A0A2-CAE4593F4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18124"/>
            <a:ext cx="6805137" cy="1740164"/>
          </a:xfrm>
          <a:prstGeom prst="rect">
            <a:avLst/>
          </a:prstGeom>
        </p:spPr>
        <p:txBody>
          <a:bodyPr vert="horz" lIns="98755" tIns="49378" rIns="98755" bIns="4937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436232"/>
            <a:ext cx="6805137" cy="6890569"/>
          </a:xfrm>
          <a:prstGeom prst="rect">
            <a:avLst/>
          </a:prstGeom>
        </p:spPr>
        <p:txBody>
          <a:bodyPr vert="horz" lIns="98755" tIns="49378" rIns="98755" bIns="4937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9677251"/>
            <a:ext cx="1764295" cy="555885"/>
          </a:xfrm>
          <a:prstGeom prst="rect">
            <a:avLst/>
          </a:prstGeom>
        </p:spPr>
        <p:txBody>
          <a:bodyPr vert="horz" lIns="98755" tIns="49378" rIns="98755" bIns="4937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E1D2F-FB72-4642-B25E-FC9CAA24E32D}" type="datetime1">
              <a:rPr lang="ru-RU" smtClean="0"/>
              <a:pPr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677251"/>
            <a:ext cx="2394400" cy="555885"/>
          </a:xfrm>
          <a:prstGeom prst="rect">
            <a:avLst/>
          </a:prstGeom>
        </p:spPr>
        <p:txBody>
          <a:bodyPr vert="horz" lIns="98755" tIns="49378" rIns="98755" bIns="4937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По результатам Комплексного наблюдения условий жизни, проведенного на территории Челябинской области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6" y="9677251"/>
            <a:ext cx="1764295" cy="555885"/>
          </a:xfrm>
          <a:prstGeom prst="rect">
            <a:avLst/>
          </a:prstGeom>
        </p:spPr>
        <p:txBody>
          <a:bodyPr vert="horz" lIns="98755" tIns="49378" rIns="98755" bIns="4937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E2A2C-0729-46F8-A0A2-CAE4593F4C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87552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332" indent="-370332" algn="l" defTabSz="987552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2386" indent="-308610" algn="l" defTabSz="98755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440" indent="-246888" algn="l" defTabSz="98755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indent="-246888" algn="l" defTabSz="98755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1992" indent="-246888" algn="l" defTabSz="987552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15768" indent="-246888" algn="l" defTabSz="9875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09544" indent="-246888" algn="l" defTabSz="9875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03320" indent="-246888" algn="l" defTabSz="9875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97096" indent="-246888" algn="l" defTabSz="9875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875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algn="l" defTabSz="9875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7552" algn="l" defTabSz="9875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1328" algn="l" defTabSz="9875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5104" algn="l" defTabSz="9875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8880" algn="l" defTabSz="9875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656" algn="l" defTabSz="9875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56432" algn="l" defTabSz="9875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50208" algn="l" defTabSz="98755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chart" Target="../charts/chart1.xm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10" Type="http://schemas.openxmlformats.org/officeDocument/2006/relationships/image" Target="../media/image6.jpeg"/><Relationship Id="rId4" Type="http://schemas.openxmlformats.org/officeDocument/2006/relationships/chart" Target="../charts/chart2.xml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0235" y="4291801"/>
            <a:ext cx="6215106" cy="500066"/>
          </a:xfrm>
        </p:spPr>
        <p:txBody>
          <a:bodyPr>
            <a:noAutofit/>
          </a:bodyPr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ОСНОВНЫЕ ПРОБЛЕМЫ ЖИЛЫХ ПОМЕЩЕНИЙ</a:t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3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46882503"/>
              </p:ext>
            </p:extLst>
          </p:nvPr>
        </p:nvGraphicFramePr>
        <p:xfrm>
          <a:off x="494483" y="1043555"/>
          <a:ext cx="3601230" cy="2952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96399313"/>
              </p:ext>
            </p:extLst>
          </p:nvPr>
        </p:nvGraphicFramePr>
        <p:xfrm>
          <a:off x="4240381" y="1404070"/>
          <a:ext cx="283016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94483" y="219835"/>
            <a:ext cx="6427074" cy="357190"/>
          </a:xfrm>
          <a:prstGeom prst="rect">
            <a:avLst/>
          </a:prstGeom>
          <a:effectLst/>
        </p:spPr>
        <p:txBody>
          <a:bodyPr vert="horz" lIns="98755" tIns="49378" rIns="98755" bIns="49378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УСЛОВИЯ ПРОЖИВАНИЯ  ЮЖНОУРАЛЬСКИХ СЕМЕЙ</a:t>
            </a:r>
            <a:endParaRPr lang="ru-RU" sz="2000" b="1" u="sng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Documents and Settings\p74_NovichkovaEV\Рабочий стол\листовки\оценка жилья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791866"/>
            <a:ext cx="4095713" cy="4160111"/>
          </a:xfrm>
          <a:prstGeom prst="rect">
            <a:avLst/>
          </a:prstGeom>
          <a:noFill/>
        </p:spPr>
      </p:pic>
      <p:sp>
        <p:nvSpPr>
          <p:cNvPr id="7" name="Стрелка вправо 6"/>
          <p:cNvSpPr/>
          <p:nvPr/>
        </p:nvSpPr>
        <p:spPr>
          <a:xfrm>
            <a:off x="2994813" y="5791998"/>
            <a:ext cx="2498462" cy="97885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Плохая освещенность подходов к дому  21,3%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 descr="НЕДОСТАТОК ТЕПЛА&#10;"/>
          <p:cNvSpPr/>
          <p:nvPr/>
        </p:nvSpPr>
        <p:spPr>
          <a:xfrm>
            <a:off x="2994813" y="4720428"/>
            <a:ext cx="2491136" cy="97885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Шум, грязь, пыль с улицы 23,0%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994813" y="6863568"/>
            <a:ext cx="2498462" cy="97885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Недостаток  тепла 16,1%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994813" y="7935138"/>
            <a:ext cx="2498462" cy="97885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Шум от соседей 13,9%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994813" y="9006708"/>
            <a:ext cx="2498462" cy="97885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Недостаток солнечного света 9,2%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p74_NovichkovaEV\Рабочий стол\листовки\шум\index 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09457" y="7863700"/>
            <a:ext cx="1496510" cy="1141680"/>
          </a:xfrm>
          <a:prstGeom prst="rect">
            <a:avLst/>
          </a:prstGeom>
          <a:noFill/>
        </p:spPr>
      </p:pic>
      <p:pic>
        <p:nvPicPr>
          <p:cNvPr id="1028" name="Picture 4" descr="C:\Documents and Settings\p74_NovichkovaEV\Рабочий стол\листовки\нет света\images 2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80895" y="8863832"/>
            <a:ext cx="1496510" cy="1060411"/>
          </a:xfrm>
          <a:prstGeom prst="rect">
            <a:avLst/>
          </a:prstGeom>
          <a:noFill/>
        </p:spPr>
      </p:pic>
      <p:pic>
        <p:nvPicPr>
          <p:cNvPr id="1029" name="Picture 5" descr="C:\Documents and Settings\p74_NovichkovaEV\Рабочий стол\листовки\недостаток тепла\images 1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6581" y="6720692"/>
            <a:ext cx="1654038" cy="1004360"/>
          </a:xfrm>
          <a:prstGeom prst="rect">
            <a:avLst/>
          </a:prstGeom>
          <a:noFill/>
        </p:spPr>
      </p:pic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>
          <a:xfrm>
            <a:off x="157502" y="10033171"/>
            <a:ext cx="7246261" cy="244712"/>
          </a:xfrm>
        </p:spPr>
        <p:txBody>
          <a:bodyPr/>
          <a:lstStyle/>
          <a:p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</a:rPr>
              <a:t>По результатам Комплексного наблюдения условий жизни, проведенного на территории Челябинской области </a:t>
            </a:r>
            <a:r>
              <a:rPr lang="en-US" sz="11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</a:rPr>
              <a:t>в 2018 году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882176" y="827057"/>
            <a:ext cx="6427074" cy="432997"/>
          </a:xfrm>
          <a:prstGeom prst="rect">
            <a:avLst/>
          </a:prstGeom>
        </p:spPr>
        <p:txBody>
          <a:bodyPr vert="horz" lIns="98755" tIns="49378" rIns="98755" bIns="49378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1800" b="1" i="1" dirty="0" smtClean="0">
                <a:latin typeface="Times New Roman" pitchFamily="18" charset="0"/>
                <a:ea typeface="+mj-ea"/>
                <a:cs typeface="Times New Roman" pitchFamily="18" charset="0"/>
              </a:rPr>
              <a:t>ОЦЕНКА СОСТОЯНИЯ СВОЕГО ЖИЛЬЯ</a:t>
            </a:r>
            <a:br>
              <a:rPr lang="ru-RU" sz="1800" b="1" i="1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1400" b="1" i="1" dirty="0" smtClean="0">
                <a:latin typeface="Times New Roman" pitchFamily="18" charset="0"/>
                <a:ea typeface="+mj-ea"/>
                <a:cs typeface="Times New Roman" pitchFamily="18" charset="0"/>
              </a:rPr>
              <a:t>(в процентах к итогу)</a:t>
            </a:r>
            <a:endParaRPr lang="ru-RU" sz="1400" b="1" i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Documents and Settings\p74_NovichkovaEV\Рабочий стол\листовки\шум\31_1b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09457" y="4648990"/>
            <a:ext cx="1483527" cy="1110452"/>
          </a:xfrm>
          <a:prstGeom prst="rect">
            <a:avLst/>
          </a:prstGeom>
          <a:noFill/>
        </p:spPr>
      </p:pic>
      <p:pic>
        <p:nvPicPr>
          <p:cNvPr id="2055" name="Picture 7" descr="C:\Documents and Settings\p74_NovichkovaEV\Рабочий стол\листовки\нет света\1115791614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38019" y="5791998"/>
            <a:ext cx="1571636" cy="89141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703763" y="9133216"/>
            <a:ext cx="1889125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p74_NovichkovaEV\Рабочий стол\листовки\детские площадки\images 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2333" y="1077090"/>
            <a:ext cx="1260219" cy="815708"/>
          </a:xfrm>
          <a:prstGeom prst="rect">
            <a:avLst/>
          </a:prstGeom>
          <a:noFill/>
        </p:spPr>
      </p:pic>
      <p:pic>
        <p:nvPicPr>
          <p:cNvPr id="56" name="Picture 11" descr="C:\Documents and Settings\p74_NovichkovaEV\Рабочий стол\листовки\город\1042.jpg"/>
          <p:cNvPicPr>
            <a:picLocks noChangeAspect="1" noChangeArrowheads="1"/>
          </p:cNvPicPr>
          <p:nvPr/>
        </p:nvPicPr>
        <p:blipFill>
          <a:blip r:embed="rId4" cstate="print">
            <a:lum bright="39000" contrast="-22000"/>
          </a:blip>
          <a:srcRect/>
          <a:stretch>
            <a:fillRect/>
          </a:stretch>
        </p:blipFill>
        <p:spPr bwMode="auto">
          <a:xfrm>
            <a:off x="423045" y="4506114"/>
            <a:ext cx="928694" cy="1542287"/>
          </a:xfrm>
          <a:prstGeom prst="rect">
            <a:avLst/>
          </a:prstGeom>
          <a:noFill/>
        </p:spPr>
      </p:pic>
      <p:pic>
        <p:nvPicPr>
          <p:cNvPr id="55" name="Picture 8" descr="C:\Documents and Settings\p74_NovichkovaEV\Рабочий стол\листовки\село\70-04.jpg"/>
          <p:cNvPicPr>
            <a:picLocks noChangeAspect="1" noChangeArrowheads="1"/>
          </p:cNvPicPr>
          <p:nvPr/>
        </p:nvPicPr>
        <p:blipFill>
          <a:blip r:embed="rId5" cstate="print">
            <a:lum bright="39000" contrast="-6000"/>
          </a:blip>
          <a:srcRect/>
          <a:stretch>
            <a:fillRect/>
          </a:stretch>
        </p:blipFill>
        <p:spPr bwMode="auto">
          <a:xfrm>
            <a:off x="6209523" y="4506114"/>
            <a:ext cx="994625" cy="14945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5028" y="828006"/>
            <a:ext cx="7009970" cy="249084"/>
          </a:xfrm>
        </p:spPr>
        <p:txBody>
          <a:bodyPr>
            <a:noAutofit/>
          </a:bodyPr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ОСНАЩЕНИЕ ПРИЛЕГАЮЩЕЙ ТЕРРИТОРИИ МНОГОКВАРТИРНОГО ДОМА</a:t>
            </a:r>
            <a:r>
              <a:rPr lang="ru-RU" sz="1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9781" y="4791866"/>
            <a:ext cx="1181482" cy="32628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СЕЛО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423045" y="4077486"/>
            <a:ext cx="6715172" cy="714380"/>
          </a:xfrm>
          <a:prstGeom prst="rect">
            <a:avLst/>
          </a:prstGeom>
        </p:spPr>
        <p:txBody>
          <a:bodyPr vert="horz" lIns="98755" tIns="49378" rIns="98755" bIns="49378" rtlCol="0">
            <a:normAutofit fontScale="25000" lnSpcReduction="20000"/>
          </a:bodyPr>
          <a:lstStyle/>
          <a:p>
            <a:pPr algn="ctr">
              <a:spcBef>
                <a:spcPct val="20000"/>
              </a:spcBef>
              <a:defRPr/>
            </a:pPr>
            <a:endParaRPr lang="ru-RU" sz="3500" dirty="0" smtClean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r>
              <a:rPr lang="ru-RU" sz="7200" b="1" i="1" dirty="0" smtClean="0">
                <a:latin typeface="Times New Roman" pitchFamily="18" charset="0"/>
              </a:rPr>
              <a:t>НАЛИЧИЕ ПРОБЛЕМ, 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7200" b="1" i="1" dirty="0" smtClean="0">
                <a:latin typeface="Times New Roman" pitchFamily="18" charset="0"/>
              </a:rPr>
              <a:t>СВЯЗАННЫХ  С РАЙОНОМ ПРОЖИВАНИЯ</a:t>
            </a:r>
            <a:endParaRPr lang="ru-RU" sz="4800" i="1" dirty="0">
              <a:latin typeface="Times New Roman" pitchFamily="18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" y="4791867"/>
            <a:ext cx="1338983" cy="428627"/>
          </a:xfrm>
          <a:prstGeom prst="rect">
            <a:avLst/>
          </a:prstGeom>
        </p:spPr>
        <p:txBody>
          <a:bodyPr vert="horz" lIns="98755" tIns="49378" rIns="98755" bIns="49378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ГОРОД</a:t>
            </a: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2764913" y="4791865"/>
            <a:ext cx="2205384" cy="4078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cmpd="dbl">
            <a:solidFill>
              <a:srgbClr val="FF0000"/>
            </a:solidFill>
          </a:ln>
        </p:spPr>
        <p:txBody>
          <a:bodyPr vert="horz" lIns="98755" tIns="49378" rIns="98755" bIns="4937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вандализм</a:t>
            </a:r>
          </a:p>
        </p:txBody>
      </p:sp>
      <p:sp>
        <p:nvSpPr>
          <p:cNvPr id="19" name="Подзаголовок 2"/>
          <p:cNvSpPr txBox="1">
            <a:spLocks/>
          </p:cNvSpPr>
          <p:nvPr/>
        </p:nvSpPr>
        <p:spPr>
          <a:xfrm>
            <a:off x="1923243" y="6792130"/>
            <a:ext cx="3780658" cy="4078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загрязненность окружающей среды</a:t>
            </a: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>
          <a:xfrm>
            <a:off x="2208995" y="5791998"/>
            <a:ext cx="3286148" cy="4078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плохие дороги</a:t>
            </a:r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2566185" y="5291932"/>
            <a:ext cx="2520439" cy="4078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cmpd="thickThin">
            <a:solidFill>
              <a:srgbClr val="FF0000"/>
            </a:solidFill>
          </a:ln>
        </p:spPr>
        <p:txBody>
          <a:bodyPr vert="horz" lIns="98755" tIns="49378" rIns="98755" bIns="49378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преступность</a:t>
            </a: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2208995" y="6292065"/>
            <a:ext cx="3357586" cy="3571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плохая работа ЖКХ</a:t>
            </a:r>
          </a:p>
        </p:txBody>
      </p:sp>
      <p:sp>
        <p:nvSpPr>
          <p:cNvPr id="24" name="Подзаголовок 2"/>
          <p:cNvSpPr txBox="1">
            <a:spLocks/>
          </p:cNvSpPr>
          <p:nvPr/>
        </p:nvSpPr>
        <p:spPr>
          <a:xfrm>
            <a:off x="5280829" y="5291932"/>
            <a:ext cx="708873" cy="3262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latin typeface="Times New Roman" pitchFamily="18" charset="0"/>
              </a:rPr>
              <a:t>2,0%</a:t>
            </a:r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1637491" y="5291932"/>
            <a:ext cx="708873" cy="32628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latin typeface="Times New Roman" pitchFamily="18" charset="0"/>
              </a:rPr>
              <a:t>15,1%</a:t>
            </a:r>
          </a:p>
        </p:txBody>
      </p:sp>
      <p:sp>
        <p:nvSpPr>
          <p:cNvPr id="26" name="Подзаголовок 2"/>
          <p:cNvSpPr txBox="1">
            <a:spLocks/>
          </p:cNvSpPr>
          <p:nvPr/>
        </p:nvSpPr>
        <p:spPr>
          <a:xfrm>
            <a:off x="5066515" y="4791866"/>
            <a:ext cx="708873" cy="32628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latin typeface="Times New Roman" pitchFamily="18" charset="0"/>
              </a:rPr>
              <a:t>3,0%</a:t>
            </a:r>
          </a:p>
        </p:txBody>
      </p:sp>
      <p:sp>
        <p:nvSpPr>
          <p:cNvPr id="27" name="Подзаголовок 2"/>
          <p:cNvSpPr txBox="1">
            <a:spLocks/>
          </p:cNvSpPr>
          <p:nvPr/>
        </p:nvSpPr>
        <p:spPr>
          <a:xfrm>
            <a:off x="1851805" y="4791866"/>
            <a:ext cx="708873" cy="326283"/>
          </a:xfrm>
          <a:prstGeom prst="rect">
            <a:avLst/>
          </a:prstGeom>
          <a:ln cap="sq" cmpd="sng">
            <a:solidFill>
              <a:srgbClr val="FF0000"/>
            </a:solidFill>
          </a:ln>
        </p:spPr>
        <p:txBody>
          <a:bodyPr vert="horz" lIns="98755" tIns="49378" rIns="98755" bIns="4937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latin typeface="Times New Roman" pitchFamily="18" charset="0"/>
              </a:rPr>
              <a:t>25,1%</a:t>
            </a:r>
          </a:p>
        </p:txBody>
      </p:sp>
      <p:sp>
        <p:nvSpPr>
          <p:cNvPr id="34" name="Подзаголовок 2"/>
          <p:cNvSpPr txBox="1">
            <a:spLocks/>
          </p:cNvSpPr>
          <p:nvPr/>
        </p:nvSpPr>
        <p:spPr>
          <a:xfrm>
            <a:off x="5709457" y="5791998"/>
            <a:ext cx="708873" cy="32628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400" b="1" dirty="0" smtClean="0">
                <a:latin typeface="Times New Roman" pitchFamily="18" charset="0"/>
              </a:rPr>
              <a:t>64,6%</a:t>
            </a:r>
            <a:endParaRPr lang="ru-RU" sz="1400" b="1" dirty="0" smtClean="0">
              <a:latin typeface="Times New Roman" pitchFamily="18" charset="0"/>
            </a:endParaRPr>
          </a:p>
        </p:txBody>
      </p:sp>
      <p:sp>
        <p:nvSpPr>
          <p:cNvPr id="35" name="Подзаголовок 2"/>
          <p:cNvSpPr txBox="1">
            <a:spLocks/>
          </p:cNvSpPr>
          <p:nvPr/>
        </p:nvSpPr>
        <p:spPr>
          <a:xfrm>
            <a:off x="1351739" y="5791998"/>
            <a:ext cx="708873" cy="32628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400" b="1" dirty="0" smtClean="0">
                <a:latin typeface="Times New Roman" pitchFamily="18" charset="0"/>
              </a:rPr>
              <a:t>73,6</a:t>
            </a:r>
            <a:r>
              <a:rPr lang="ru-RU" sz="1400" b="1" dirty="0" smtClean="0">
                <a:latin typeface="Times New Roman" pitchFamily="18" charset="0"/>
              </a:rPr>
              <a:t>%</a:t>
            </a:r>
          </a:p>
        </p:txBody>
      </p:sp>
      <p:sp>
        <p:nvSpPr>
          <p:cNvPr id="36" name="Подзаголовок 2"/>
          <p:cNvSpPr txBox="1">
            <a:spLocks/>
          </p:cNvSpPr>
          <p:nvPr/>
        </p:nvSpPr>
        <p:spPr>
          <a:xfrm>
            <a:off x="5780895" y="6292064"/>
            <a:ext cx="708873" cy="32628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400" b="1" dirty="0" smtClean="0">
                <a:latin typeface="Times New Roman" pitchFamily="18" charset="0"/>
              </a:rPr>
              <a:t>36,5</a:t>
            </a:r>
            <a:r>
              <a:rPr lang="ru-RU" sz="1400" b="1" dirty="0" smtClean="0">
                <a:latin typeface="Times New Roman" pitchFamily="18" charset="0"/>
              </a:rPr>
              <a:t>%</a:t>
            </a:r>
          </a:p>
        </p:txBody>
      </p:sp>
      <p:sp>
        <p:nvSpPr>
          <p:cNvPr id="37" name="Подзаголовок 2"/>
          <p:cNvSpPr txBox="1">
            <a:spLocks/>
          </p:cNvSpPr>
          <p:nvPr/>
        </p:nvSpPr>
        <p:spPr>
          <a:xfrm>
            <a:off x="1280301" y="6292064"/>
            <a:ext cx="708873" cy="32628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400" b="1" dirty="0" smtClean="0">
                <a:latin typeface="Times New Roman" pitchFamily="18" charset="0"/>
              </a:rPr>
              <a:t>34,8</a:t>
            </a:r>
            <a:r>
              <a:rPr lang="ru-RU" sz="1400" b="1" dirty="0" smtClean="0">
                <a:latin typeface="Times New Roman" pitchFamily="18" charset="0"/>
              </a:rPr>
              <a:t>%</a:t>
            </a:r>
          </a:p>
        </p:txBody>
      </p:sp>
      <p:sp>
        <p:nvSpPr>
          <p:cNvPr id="38" name="Подзаголовок 2"/>
          <p:cNvSpPr txBox="1">
            <a:spLocks/>
          </p:cNvSpPr>
          <p:nvPr/>
        </p:nvSpPr>
        <p:spPr>
          <a:xfrm>
            <a:off x="1065987" y="6792130"/>
            <a:ext cx="708873" cy="32628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latin typeface="Times New Roman" pitchFamily="18" charset="0"/>
              </a:rPr>
              <a:t>79,4%</a:t>
            </a:r>
          </a:p>
        </p:txBody>
      </p:sp>
      <p:sp>
        <p:nvSpPr>
          <p:cNvPr id="39" name="Подзаголовок 2"/>
          <p:cNvSpPr txBox="1">
            <a:spLocks/>
          </p:cNvSpPr>
          <p:nvPr/>
        </p:nvSpPr>
        <p:spPr>
          <a:xfrm>
            <a:off x="5852333" y="6792130"/>
            <a:ext cx="708873" cy="32628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latin typeface="Times New Roman" pitchFamily="18" charset="0"/>
              </a:rPr>
              <a:t>14,3%</a:t>
            </a:r>
          </a:p>
        </p:txBody>
      </p:sp>
      <p:sp>
        <p:nvSpPr>
          <p:cNvPr id="40" name="Подзаголовок 2"/>
          <p:cNvSpPr txBox="1">
            <a:spLocks/>
          </p:cNvSpPr>
          <p:nvPr/>
        </p:nvSpPr>
        <p:spPr>
          <a:xfrm>
            <a:off x="1708929" y="7292196"/>
            <a:ext cx="4174476" cy="4078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распространение алкоголизма</a:t>
            </a:r>
          </a:p>
        </p:txBody>
      </p:sp>
      <p:sp>
        <p:nvSpPr>
          <p:cNvPr id="41" name="Подзаголовок 2"/>
          <p:cNvSpPr txBox="1">
            <a:spLocks/>
          </p:cNvSpPr>
          <p:nvPr/>
        </p:nvSpPr>
        <p:spPr>
          <a:xfrm>
            <a:off x="1566053" y="7792262"/>
            <a:ext cx="4647059" cy="4078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недоступность медицинского обслуживани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42" name="Подзаголовок 2"/>
          <p:cNvSpPr txBox="1">
            <a:spLocks/>
          </p:cNvSpPr>
          <p:nvPr/>
        </p:nvSpPr>
        <p:spPr>
          <a:xfrm>
            <a:off x="1566053" y="8292328"/>
            <a:ext cx="4647059" cy="4078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отдаленность учреждений культуры</a:t>
            </a:r>
          </a:p>
        </p:txBody>
      </p:sp>
      <p:sp>
        <p:nvSpPr>
          <p:cNvPr id="43" name="Подзаголовок 2"/>
          <p:cNvSpPr txBox="1">
            <a:spLocks/>
          </p:cNvSpPr>
          <p:nvPr/>
        </p:nvSpPr>
        <p:spPr>
          <a:xfrm>
            <a:off x="1351739" y="8792394"/>
            <a:ext cx="4962114" cy="4078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общая 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неблагоустроенность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, мало озеленения</a:t>
            </a:r>
          </a:p>
        </p:txBody>
      </p:sp>
      <p:sp>
        <p:nvSpPr>
          <p:cNvPr id="44" name="Подзаголовок 2"/>
          <p:cNvSpPr txBox="1">
            <a:spLocks/>
          </p:cNvSpPr>
          <p:nvPr/>
        </p:nvSpPr>
        <p:spPr>
          <a:xfrm>
            <a:off x="1423177" y="9292460"/>
            <a:ext cx="4962114" cy="4078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отдаленность </a:t>
            </a:r>
            <a:r>
              <a:rPr lang="en-US" sz="1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мест проведения отдыха и досуга</a:t>
            </a:r>
          </a:p>
        </p:txBody>
      </p:sp>
      <p:sp>
        <p:nvSpPr>
          <p:cNvPr id="45" name="Подзаголовок 2"/>
          <p:cNvSpPr txBox="1">
            <a:spLocks/>
          </p:cNvSpPr>
          <p:nvPr/>
        </p:nvSpPr>
        <p:spPr>
          <a:xfrm>
            <a:off x="851673" y="7292196"/>
            <a:ext cx="708873" cy="32628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latin typeface="Times New Roman" pitchFamily="18" charset="0"/>
              </a:rPr>
              <a:t>49,5%</a:t>
            </a:r>
          </a:p>
        </p:txBody>
      </p:sp>
      <p:sp>
        <p:nvSpPr>
          <p:cNvPr id="46" name="Подзаголовок 2"/>
          <p:cNvSpPr txBox="1">
            <a:spLocks/>
          </p:cNvSpPr>
          <p:nvPr/>
        </p:nvSpPr>
        <p:spPr>
          <a:xfrm>
            <a:off x="6069034" y="7292196"/>
            <a:ext cx="708873" cy="40785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latin typeface="Times New Roman" pitchFamily="18" charset="0"/>
              </a:rPr>
              <a:t>16,4%</a:t>
            </a:r>
          </a:p>
        </p:txBody>
      </p:sp>
      <p:sp>
        <p:nvSpPr>
          <p:cNvPr id="47" name="Подзаголовок 2"/>
          <p:cNvSpPr txBox="1">
            <a:spLocks/>
          </p:cNvSpPr>
          <p:nvPr/>
        </p:nvSpPr>
        <p:spPr>
          <a:xfrm>
            <a:off x="708797" y="7792262"/>
            <a:ext cx="708873" cy="32628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latin typeface="Times New Roman" pitchFamily="18" charset="0"/>
              </a:rPr>
              <a:t>25,2%</a:t>
            </a:r>
          </a:p>
        </p:txBody>
      </p:sp>
      <p:sp>
        <p:nvSpPr>
          <p:cNvPr id="48" name="Подзаголовок 2"/>
          <p:cNvSpPr txBox="1">
            <a:spLocks/>
          </p:cNvSpPr>
          <p:nvPr/>
        </p:nvSpPr>
        <p:spPr>
          <a:xfrm>
            <a:off x="6352399" y="7792262"/>
            <a:ext cx="708873" cy="32628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latin typeface="Times New Roman" pitchFamily="18" charset="0"/>
              </a:rPr>
              <a:t>52,3%</a:t>
            </a:r>
          </a:p>
        </p:txBody>
      </p:sp>
      <p:sp>
        <p:nvSpPr>
          <p:cNvPr id="49" name="Подзаголовок 2"/>
          <p:cNvSpPr txBox="1">
            <a:spLocks/>
          </p:cNvSpPr>
          <p:nvPr/>
        </p:nvSpPr>
        <p:spPr>
          <a:xfrm>
            <a:off x="708797" y="8292328"/>
            <a:ext cx="708873" cy="32628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400" b="1" dirty="0" smtClean="0">
                <a:latin typeface="Times New Roman" pitchFamily="18" charset="0"/>
              </a:rPr>
              <a:t>25,3</a:t>
            </a:r>
            <a:r>
              <a:rPr lang="ru-RU" sz="1400" b="1" dirty="0" smtClean="0">
                <a:latin typeface="Times New Roman" pitchFamily="18" charset="0"/>
              </a:rPr>
              <a:t>%</a:t>
            </a:r>
          </a:p>
        </p:txBody>
      </p:sp>
      <p:sp>
        <p:nvSpPr>
          <p:cNvPr id="50" name="Подзаголовок 2"/>
          <p:cNvSpPr txBox="1">
            <a:spLocks/>
          </p:cNvSpPr>
          <p:nvPr/>
        </p:nvSpPr>
        <p:spPr>
          <a:xfrm>
            <a:off x="6352399" y="8292328"/>
            <a:ext cx="708873" cy="32628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400" b="1" smtClean="0">
                <a:latin typeface="Times New Roman" pitchFamily="18" charset="0"/>
              </a:rPr>
              <a:t>35,5</a:t>
            </a:r>
            <a:r>
              <a:rPr lang="ru-RU" sz="1400" b="1" smtClean="0">
                <a:latin typeface="Times New Roman" pitchFamily="18" charset="0"/>
              </a:rPr>
              <a:t>%</a:t>
            </a:r>
            <a:endParaRPr lang="ru-RU" sz="1400" b="1" dirty="0" smtClean="0">
              <a:latin typeface="Times New Roman" pitchFamily="18" charset="0"/>
            </a:endParaRPr>
          </a:p>
        </p:txBody>
      </p:sp>
      <p:sp>
        <p:nvSpPr>
          <p:cNvPr id="51" name="Подзаголовок 2"/>
          <p:cNvSpPr txBox="1">
            <a:spLocks/>
          </p:cNvSpPr>
          <p:nvPr/>
        </p:nvSpPr>
        <p:spPr>
          <a:xfrm>
            <a:off x="494483" y="8792394"/>
            <a:ext cx="708873" cy="32628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latin typeface="Times New Roman" pitchFamily="18" charset="0"/>
              </a:rPr>
              <a:t>46,5%</a:t>
            </a:r>
          </a:p>
        </p:txBody>
      </p:sp>
      <p:sp>
        <p:nvSpPr>
          <p:cNvPr id="52" name="Подзаголовок 2"/>
          <p:cNvSpPr txBox="1">
            <a:spLocks/>
          </p:cNvSpPr>
          <p:nvPr/>
        </p:nvSpPr>
        <p:spPr>
          <a:xfrm>
            <a:off x="6495275" y="8792394"/>
            <a:ext cx="708873" cy="32628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latin typeface="Times New Roman" pitchFamily="18" charset="0"/>
              </a:rPr>
              <a:t>36,0%</a:t>
            </a:r>
          </a:p>
        </p:txBody>
      </p:sp>
      <p:sp>
        <p:nvSpPr>
          <p:cNvPr id="53" name="Подзаголовок 2"/>
          <p:cNvSpPr txBox="1">
            <a:spLocks/>
          </p:cNvSpPr>
          <p:nvPr/>
        </p:nvSpPr>
        <p:spPr>
          <a:xfrm>
            <a:off x="6566713" y="9292460"/>
            <a:ext cx="708873" cy="32628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latin typeface="Times New Roman" pitchFamily="18" charset="0"/>
              </a:rPr>
              <a:t>52,2%</a:t>
            </a:r>
          </a:p>
        </p:txBody>
      </p:sp>
      <p:sp>
        <p:nvSpPr>
          <p:cNvPr id="54" name="Подзаголовок 2"/>
          <p:cNvSpPr txBox="1">
            <a:spLocks/>
          </p:cNvSpPr>
          <p:nvPr/>
        </p:nvSpPr>
        <p:spPr>
          <a:xfrm>
            <a:off x="494483" y="9292460"/>
            <a:ext cx="708873" cy="32628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8755" tIns="49378" rIns="98755" bIns="49378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400" b="1" dirty="0" smtClean="0">
                <a:latin typeface="Times New Roman" pitchFamily="18" charset="0"/>
              </a:rPr>
              <a:t>26,3%</a:t>
            </a:r>
          </a:p>
        </p:txBody>
      </p:sp>
      <p:sp>
        <p:nvSpPr>
          <p:cNvPr id="59" name="Стрелка вправо 58"/>
          <p:cNvSpPr/>
          <p:nvPr/>
        </p:nvSpPr>
        <p:spPr>
          <a:xfrm>
            <a:off x="2423309" y="1077090"/>
            <a:ext cx="3214710" cy="71438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Детские площадки 76,3%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Стрелка вправо 60"/>
          <p:cNvSpPr/>
          <p:nvPr/>
        </p:nvSpPr>
        <p:spPr>
          <a:xfrm>
            <a:off x="2423309" y="2720164"/>
            <a:ext cx="3214710" cy="857256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Спортивные площадки 37,8%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2423309" y="1934346"/>
            <a:ext cx="3214710" cy="785818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Парковочные места 44,3%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2423309" y="3577420"/>
            <a:ext cx="3150548" cy="71438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55" tIns="49378" rIns="98755" bIns="49378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Охрана территории 1,8%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Documents and Settings\p74_NovichkovaEV\Рабочий стол\листовки\парковка\index 1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2333" y="2077222"/>
            <a:ext cx="1338983" cy="652566"/>
          </a:xfrm>
          <a:prstGeom prst="rect">
            <a:avLst/>
          </a:prstGeom>
          <a:noFill/>
        </p:spPr>
      </p:pic>
      <p:pic>
        <p:nvPicPr>
          <p:cNvPr id="2053" name="Picture 5" descr="C:\Documents and Settings\p74_NovichkovaEV\Рабочий стол\листовки\охрана\418882_size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52334" y="3720296"/>
            <a:ext cx="1357322" cy="734137"/>
          </a:xfrm>
          <a:prstGeom prst="rect">
            <a:avLst/>
          </a:prstGeom>
          <a:noFill/>
        </p:spPr>
      </p:pic>
      <p:sp>
        <p:nvSpPr>
          <p:cNvPr id="57" name="Нижний колонтитул 56"/>
          <p:cNvSpPr>
            <a:spLocks noGrp="1"/>
          </p:cNvSpPr>
          <p:nvPr>
            <p:ph type="ftr" sz="quarter" idx="11"/>
          </p:nvPr>
        </p:nvSpPr>
        <p:spPr>
          <a:xfrm>
            <a:off x="157502" y="9829006"/>
            <a:ext cx="7246261" cy="448877"/>
          </a:xfrm>
        </p:spPr>
        <p:txBody>
          <a:bodyPr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По результатам Комплексного наблюдения условий жизни, проведенного на территории 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Челябинской области в 2018 году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8" name="Заголовок 1"/>
          <p:cNvSpPr txBox="1">
            <a:spLocks/>
          </p:cNvSpPr>
          <p:nvPr/>
        </p:nvSpPr>
        <p:spPr>
          <a:xfrm>
            <a:off x="494483" y="219835"/>
            <a:ext cx="6427074" cy="357190"/>
          </a:xfrm>
          <a:prstGeom prst="rect">
            <a:avLst/>
          </a:prstGeom>
        </p:spPr>
        <p:txBody>
          <a:bodyPr vert="horz" lIns="98755" tIns="49378" rIns="98755" bIns="49378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УСЛОВИЯ ПРОЖИВАНИЯ ЮЖНОУРАЛЬСКИХ СЕМЕЙ</a:t>
            </a:r>
            <a:endParaRPr lang="ru-RU" sz="2000" b="1" u="sng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Documents and Settings\p74_NovichkovaEV\Рабочий стол\листовки\город\unnamed 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5837" y="1301028"/>
            <a:ext cx="1920528" cy="2857520"/>
          </a:xfrm>
          <a:prstGeom prst="rect">
            <a:avLst/>
          </a:prstGeom>
          <a:noFill/>
        </p:spPr>
      </p:pic>
      <p:pic>
        <p:nvPicPr>
          <p:cNvPr id="1027" name="Picture 3" descr="C:\Documents and Settings\p74_NovichkovaEV\Рабочий стол\листовки\спортивные площадки\unnamed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09457" y="2791602"/>
            <a:ext cx="1394385" cy="8797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197</Words>
  <Application>Microsoft Office PowerPoint</Application>
  <PresentationFormat>Произвольный</PresentationFormat>
  <Paragraphs>62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ОСНОВНЫЕ ПРОБЛЕМЫ ЖИЛЫХ ПОМЕЩЕНИЙ  </vt:lpstr>
      <vt:lpstr>ОСНАЩЕНИЕ ПРИЛЕГАЮЩЕЙ ТЕРРИТОРИИ МНОГОКВАРТИРНОГО ДОМА </vt:lpstr>
    </vt:vector>
  </TitlesOfParts>
  <Company>Chelyabinskstat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своего жилья  (в процентах)</dc:title>
  <dc:creator>p74_NovichkovaEV</dc:creator>
  <cp:lastModifiedBy>Семилетова Валентина Васильевна</cp:lastModifiedBy>
  <cp:revision>46</cp:revision>
  <dcterms:created xsi:type="dcterms:W3CDTF">2020-08-19T08:08:22Z</dcterms:created>
  <dcterms:modified xsi:type="dcterms:W3CDTF">2020-09-08T05:50:24Z</dcterms:modified>
</cp:coreProperties>
</file>